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74" r:id="rId8"/>
    <p:sldId id="264" r:id="rId9"/>
    <p:sldId id="265" r:id="rId10"/>
    <p:sldId id="266" r:id="rId11"/>
    <p:sldId id="267" r:id="rId12"/>
    <p:sldId id="268" r:id="rId13"/>
    <p:sldId id="270" r:id="rId14"/>
    <p:sldId id="277" r:id="rId15"/>
    <p:sldId id="271" r:id="rId16"/>
    <p:sldId id="273" r:id="rId17"/>
    <p:sldId id="275" r:id="rId18"/>
    <p:sldId id="272" r:id="rId19"/>
    <p:sldId id="276" r:id="rId20"/>
    <p:sldId id="260" r:id="rId21"/>
    <p:sldId id="269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0FD4C3-1B41-4501-AFB0-ED40F983EDAC}" type="datetimeFigureOut">
              <a:rPr lang="cs-CZ" smtClean="0"/>
              <a:t>28. 3. 2020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73F1535-7325-462C-A79A-6F56A2D372D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F51F6MkbkU" TargetMode="External"/><Relationship Id="rId2" Type="http://schemas.openxmlformats.org/officeDocument/2006/relationships/hyperlink" Target="http://www.youtube.com/watch?v=60lzbOYwuM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5/55/Bundesarchiv_Bild_183-R74189,_Russland,_Kesselschlacht_Stalingra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4/4b/Bundesarchiv_Bild_183-B22478,_Stalingrad,_Luftwaffen-Soldaten_in_Ruinen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2/29/Bundesarchiv_Bild_183-W0506-316,_Russland,_Kampf_um_Stalingrad,_Siegesflagge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2/29/Disfatta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LZLkdcVa3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//upload.wikimedia.org/wikipedia/commons/7/7f/Bundesarchiv_Bild_101III-Cantzler-077-24,_Russland,_Vormarsch_deutscher_Panz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9/93/Bundesarchiv_Bild_101I-219-0553A-36,_Russland,_bei_Pokrowka,_russischer_Panzer_T34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//upload.wikimedia.org/wikipedia/commons/9/92/Relitti_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8/80/RIAN_archive_982_Ruins_of_a_hous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//upload.wikimedia.org/wikipedia/commons/c/cd/RIAN_archive_1726_Captive_German_Soldiers_crossing_a_field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f/f4/Legie_-_slavnostn%C3%AD_n%C3%A1stup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//upload.wikimedia.org/wikipedia/commons/d/d7/Ludv%C3%ADk_Svoboda_(Author_-_Stanislav_Tereba)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4/42/Char_T-3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3/36/Operation_Barbarossa_corrected_border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raoketexty.cz/texty-pisni/alexandrovci/--3032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0/05/Russian_POW_(1941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0/03/Bundesarchiv_Bild_101I-209-0090-28,_Russland-Nord,_Infanterie_und_Panzer_35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oBljTANqy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F6NUlGNTwk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6/6a/Soldiers_on_guard_in_December_1941_to_the_west_of_Moscow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//upload.wikimedia.org/wikipedia/commons/d/d2/Protivotankovy_yozh_02_194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4/46/Mosca41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4/4f/Soviet_Offensive_Moscow_December_1941.jpg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FF3300"/>
                </a:solidFill>
              </a:rPr>
              <a:t>Přepadení SSSR,</a:t>
            </a:r>
            <a:br>
              <a:rPr lang="cs-CZ" sz="7200" b="1" dirty="0" smtClean="0">
                <a:solidFill>
                  <a:srgbClr val="FF3300"/>
                </a:solidFill>
              </a:rPr>
            </a:br>
            <a:r>
              <a:rPr lang="cs-CZ" sz="7200" b="1" dirty="0" smtClean="0">
                <a:solidFill>
                  <a:srgbClr val="FF3300"/>
                </a:solidFill>
              </a:rPr>
              <a:t>válka na území SSSR</a:t>
            </a:r>
            <a:br>
              <a:rPr lang="cs-CZ" sz="7200" b="1" dirty="0" smtClean="0">
                <a:solidFill>
                  <a:srgbClr val="FF3300"/>
                </a:solidFill>
              </a:rPr>
            </a:br>
            <a:endParaRPr lang="cs-CZ" sz="72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2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Velká aliance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764704"/>
            <a:ext cx="7992888" cy="597666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od 1941 poskytovaly </a:t>
            </a:r>
            <a:r>
              <a:rPr lang="cs-CZ" sz="2400" b="1" dirty="0" smtClean="0">
                <a:solidFill>
                  <a:srgbClr val="00B050"/>
                </a:solidFill>
              </a:rPr>
              <a:t>USA</a:t>
            </a:r>
            <a:r>
              <a:rPr lang="cs-CZ" sz="2400" b="1" dirty="0" smtClean="0">
                <a:solidFill>
                  <a:srgbClr val="002060"/>
                </a:solidFill>
              </a:rPr>
              <a:t> a  </a:t>
            </a:r>
            <a:r>
              <a:rPr lang="cs-CZ" sz="2400" b="1" dirty="0" smtClean="0">
                <a:solidFill>
                  <a:srgbClr val="00B050"/>
                </a:solidFill>
              </a:rPr>
              <a:t>Velká Británie </a:t>
            </a:r>
            <a:r>
              <a:rPr lang="cs-CZ" sz="2400" b="1" dirty="0" smtClean="0">
                <a:solidFill>
                  <a:srgbClr val="002060"/>
                </a:solidFill>
              </a:rPr>
              <a:t>SSSR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</a:t>
            </a:r>
            <a:r>
              <a:rPr lang="cs-CZ" sz="2400" b="1" dirty="0">
                <a:solidFill>
                  <a:srgbClr val="002060"/>
                </a:solidFill>
              </a:rPr>
              <a:t> pomoc (finanční, válečný materiál, zbraně, </a:t>
            </a:r>
            <a:endParaRPr lang="cs-CZ" sz="2400" b="1" dirty="0" smtClean="0">
              <a:solidFill>
                <a:srgbClr val="002060"/>
              </a:solidFill>
            </a:endParaRP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 potraviny…)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srpen 1941 podepsaly USA a Velká Británie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</a:t>
            </a:r>
            <a:r>
              <a:rPr lang="cs-CZ" sz="2400" b="1" dirty="0" smtClean="0">
                <a:solidFill>
                  <a:srgbClr val="FF0000"/>
                </a:solidFill>
              </a:rPr>
              <a:t>Atlantickou chartu </a:t>
            </a:r>
            <a:r>
              <a:rPr lang="cs-CZ" sz="2400" b="1" dirty="0" smtClean="0">
                <a:solidFill>
                  <a:srgbClr val="002060"/>
                </a:solidFill>
              </a:rPr>
              <a:t>(Churchill – Roosevelt)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200" b="1" i="1" dirty="0" smtClean="0">
                <a:solidFill>
                  <a:srgbClr val="0070C0"/>
                </a:solidFill>
              </a:rPr>
              <a:t>* porazit fašismus  * obnovit mír  *spolupracovat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v září 1941 se připojil SSSR (Stalin)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= vznikla </a:t>
            </a:r>
            <a:r>
              <a:rPr lang="cs-CZ" sz="2400" b="1" u="sng" dirty="0" smtClean="0">
                <a:solidFill>
                  <a:srgbClr val="C00000"/>
                </a:solidFill>
              </a:rPr>
              <a:t>protifašistická koalice 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   </a:t>
            </a:r>
            <a:r>
              <a:rPr lang="cs-CZ" sz="2400" b="1" dirty="0" smtClean="0">
                <a:solidFill>
                  <a:srgbClr val="FF0000"/>
                </a:solidFill>
              </a:rPr>
              <a:t>SSSR </a:t>
            </a:r>
            <a:r>
              <a:rPr lang="cs-CZ" sz="2400" b="1" dirty="0" smtClean="0">
                <a:solidFill>
                  <a:srgbClr val="002060"/>
                </a:solidFill>
              </a:rPr>
              <a:t>+ </a:t>
            </a:r>
            <a:r>
              <a:rPr lang="cs-CZ" sz="2400" b="1" dirty="0" smtClean="0">
                <a:solidFill>
                  <a:srgbClr val="FF0000"/>
                </a:solidFill>
              </a:rPr>
              <a:t>Velká Británie </a:t>
            </a:r>
            <a:r>
              <a:rPr lang="cs-CZ" sz="2400" b="1" dirty="0" smtClean="0">
                <a:solidFill>
                  <a:srgbClr val="002060"/>
                </a:solidFill>
              </a:rPr>
              <a:t>+ </a:t>
            </a:r>
            <a:r>
              <a:rPr lang="cs-CZ" sz="2400" b="1" dirty="0" smtClean="0">
                <a:solidFill>
                  <a:srgbClr val="FF0000"/>
                </a:solidFill>
              </a:rPr>
              <a:t>USA</a:t>
            </a:r>
          </a:p>
          <a:p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leden 1942 - 26 států podepsalo </a:t>
            </a:r>
            <a:r>
              <a:rPr lang="cs-CZ" sz="2400" b="1" dirty="0" smtClean="0">
                <a:solidFill>
                  <a:srgbClr val="0070C0"/>
                </a:solidFill>
              </a:rPr>
              <a:t>Washingtonskou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deklaraci</a:t>
            </a:r>
            <a:r>
              <a:rPr lang="cs-CZ" sz="2400" b="1" dirty="0" smtClean="0">
                <a:solidFill>
                  <a:srgbClr val="002060"/>
                </a:solidFill>
              </a:rPr>
              <a:t> – o společném postupu/pomoci proti 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Hitlerovi (</a:t>
            </a:r>
            <a:r>
              <a:rPr lang="cs-CZ" sz="2200" b="1" i="1" dirty="0" smtClean="0">
                <a:solidFill>
                  <a:srgbClr val="002060"/>
                </a:solidFill>
              </a:rPr>
              <a:t>do konce války na straně spojenců 50 zemí</a:t>
            </a:r>
            <a:r>
              <a:rPr lang="cs-CZ" sz="2400" b="1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5122" name="Picture 2" descr="C:\Users\rehorkova\AppData\Local\Microsoft\Windows\Temporary Internet Files\Content.IE5\CHOASNDY\MC900440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71025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64807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Obrat ve válce = bitva u Stalingradu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692696"/>
            <a:ext cx="7746064" cy="604867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vítězstvím u Moskvy ale válka na území SSSR 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zdaleka neskončila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v létě 1942 byli Němci na vrcholu moci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soustředili armádu na jihu SSSR, chtěli naftová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ložiska u Kaspického moře a na Kavkaze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německá vojska zahájila </a:t>
            </a:r>
            <a:r>
              <a:rPr lang="cs-CZ" sz="2800" b="1" dirty="0" smtClean="0">
                <a:solidFill>
                  <a:srgbClr val="FF0000"/>
                </a:solidFill>
              </a:rPr>
              <a:t>útok na Stalingrad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začala největší a nejkrvavější bitva 2.světové války,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rozhodující bitva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září 1942 - únor 1943 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německou armádu vedl gen. Paulus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tvrdé boje o každý metr, ulici, dům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nakonec sovětští vojáci Němce obklíčili</a:t>
            </a:r>
            <a:endParaRPr lang="cs-CZ" sz="2400" b="1" dirty="0">
              <a:solidFill>
                <a:srgbClr val="002060"/>
              </a:solidFill>
            </a:endParaRPr>
          </a:p>
          <a:p>
            <a:endParaRPr lang="cs-CZ" sz="2400" b="1" dirty="0" smtClean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4" name="Pěticípá hvězda 3">
            <a:hlinkClick r:id="rId2"/>
          </p:cNvPr>
          <p:cNvSpPr/>
          <p:nvPr/>
        </p:nvSpPr>
        <p:spPr>
          <a:xfrm>
            <a:off x="7740352" y="4941168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>
            <a:hlinkClick r:id="rId3"/>
          </p:cNvPr>
          <p:cNvSpPr/>
          <p:nvPr/>
        </p:nvSpPr>
        <p:spPr>
          <a:xfrm>
            <a:off x="7020272" y="4072167"/>
            <a:ext cx="914400" cy="9144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0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88640"/>
            <a:ext cx="7746064" cy="648072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Hitler odmítl své vojáky stáhnout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selhal i pokus o osvobození obklíčených jednotek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2.února 1943 </a:t>
            </a:r>
            <a:r>
              <a:rPr lang="cs-CZ" sz="2400" b="1" dirty="0" smtClean="0">
                <a:solidFill>
                  <a:srgbClr val="002060"/>
                </a:solidFill>
              </a:rPr>
              <a:t>se čtvrtmilionová Paulusova armáda vzdala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= nastal obrat ve válce =</a:t>
            </a:r>
            <a:r>
              <a:rPr lang="cs-CZ" sz="2400" b="1" dirty="0" smtClean="0">
                <a:solidFill>
                  <a:srgbClr val="002060"/>
                </a:solidFill>
              </a:rPr>
              <a:t>  </a:t>
            </a:r>
            <a:r>
              <a:rPr lang="cs-CZ" sz="2400" b="1" dirty="0" smtClean="0">
                <a:solidFill>
                  <a:srgbClr val="FF0000"/>
                </a:solidFill>
              </a:rPr>
              <a:t>SSSR přechází do 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  protiútoku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plány Hitlera na dobytí SSSR se zhroutily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Soubor:Bundesarchiv Bild 183-R74189, Russland, Kesselschlacht Stalingra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14" y="3284984"/>
            <a:ext cx="5112568" cy="344459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bor:Bundesarchiv Bild 183-B22478, Stalingrad, Luftwaffen-Soldaten in Ruine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0811"/>
            <a:ext cx="4320480" cy="28929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bor:Bundesarchiv Bild 183-W0506-316, Russland, Kampf um Stalingrad, Siegesflag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7496" cy="554461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15183" y="6088940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Vítězství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Disfatt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515225" cy="57150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00484" y="243072"/>
            <a:ext cx="723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Nekonečný zástup Němců zajatých u Stalingradu</a:t>
            </a:r>
          </a:p>
        </p:txBody>
      </p:sp>
    </p:spTree>
    <p:extLst>
      <p:ext uri="{BB962C8B-B14F-4D97-AF65-F5344CB8AC3E}">
        <p14:creationId xmlns:p14="http://schemas.microsoft.com/office/powerpoint/2010/main" val="32371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Potvrzení obratu – bitva u </a:t>
            </a:r>
            <a:r>
              <a:rPr lang="cs-CZ" sz="3200" b="1" dirty="0" err="1" smtClean="0">
                <a:solidFill>
                  <a:srgbClr val="C00000"/>
                </a:solidFill>
              </a:rPr>
              <a:t>Kurska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764704"/>
            <a:ext cx="7890080" cy="590465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poslední německý pokus zvrátit situaci na východní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frontě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červenec – srpen 1943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u měst Kursk a Orel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= největší tanková bitva druhé světové války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Němci 900 000 vojáků, asi 3 000 tanků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SSSR 1800 000 vojáků, asi 5 000 tanků</a:t>
            </a:r>
          </a:p>
          <a:p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70C0"/>
                </a:solidFill>
              </a:rPr>
              <a:t>vítězí SSSR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bitva potvrdila sovětské vítězství u Stalingradu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SSSR přechází definitivně do protiútoku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rehorkova\AppData\Local\Microsoft\Windows\Temporary Internet Files\Content.IE5\T6Z2LGA0\MC900438000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863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horkova\AppData\Local\Microsoft\Windows\Temporary Internet Files\Content.IE5\YHY81GUK\MC900440428[5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34" y="1268760"/>
            <a:ext cx="1228403" cy="12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ěticípá hvězda 3">
            <a:hlinkClick r:id="rId4"/>
          </p:cNvPr>
          <p:cNvSpPr/>
          <p:nvPr/>
        </p:nvSpPr>
        <p:spPr>
          <a:xfrm>
            <a:off x="7532337" y="549208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8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Bundesarchiv Bild 101III-Cantzler-077-24, Russland, Vormarsch deutscher Panz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620000" cy="54006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bor:Relitti 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416871" cy="25065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bor:Bundesarchiv Bild 101I-219-0553A-36, Russland, bei Pokrowka, russischer Panzer T3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081198" cy="270889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3131676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Německý tank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79154" y="476672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Ruský tank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649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RIAN archive 982 Ruins of a 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715000" cy="39719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ubor:RIAN archive 1726 Captive German Soldiers crossing a fiel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70856"/>
            <a:ext cx="3750057" cy="546124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4325552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Ruský dům a rodina </a:t>
            </a:r>
          </a:p>
          <a:p>
            <a:r>
              <a:rPr lang="cs-CZ" sz="2000" b="1" dirty="0" smtClean="0"/>
              <a:t>po německé invazi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37012" y="6028734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Němečtí zajatci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5356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64807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Češi v řadách Rudé armády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764704"/>
            <a:ext cx="7818072" cy="590465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zpočátku Čechoslováci v </a:t>
            </a:r>
            <a:r>
              <a:rPr lang="cs-CZ" sz="2400" b="1" dirty="0" smtClean="0">
                <a:solidFill>
                  <a:srgbClr val="002060"/>
                </a:solidFill>
              </a:rPr>
              <a:t>internaci</a:t>
            </a:r>
            <a:r>
              <a:rPr lang="cs-CZ" sz="2400" b="1" dirty="0" smtClean="0">
                <a:solidFill>
                  <a:srgbClr val="0070C0"/>
                </a:solidFill>
              </a:rPr>
              <a:t> (nucený pobyt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na určeném místě)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na počátku 1940 roku část odjíždí do Francie,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na jaře 1941 část do Palestiny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7/1941 podepsána </a:t>
            </a:r>
            <a:r>
              <a:rPr lang="cs-CZ" sz="2400" b="1" dirty="0" err="1" smtClean="0">
                <a:solidFill>
                  <a:srgbClr val="0070C0"/>
                </a:solidFill>
              </a:rPr>
              <a:t>čs</a:t>
            </a:r>
            <a:r>
              <a:rPr lang="cs-CZ" sz="2400" b="1" dirty="0" smtClean="0">
                <a:solidFill>
                  <a:srgbClr val="0070C0"/>
                </a:solidFill>
              </a:rPr>
              <a:t>-sovětská úmluva a na území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SSSR se začala formovat čs. vojenská jednotka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vznikl </a:t>
            </a:r>
            <a:r>
              <a:rPr lang="cs-CZ" sz="2400" b="1" u="sng" dirty="0" smtClean="0">
                <a:solidFill>
                  <a:srgbClr val="002060"/>
                </a:solidFill>
              </a:rPr>
              <a:t>1. samostatný prapor </a:t>
            </a:r>
            <a:r>
              <a:rPr lang="cs-CZ" sz="2400" b="1" dirty="0" smtClean="0">
                <a:solidFill>
                  <a:srgbClr val="002060"/>
                </a:solidFill>
              </a:rPr>
              <a:t>(asi 1 000 mužů)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výcvik v </a:t>
            </a:r>
            <a:r>
              <a:rPr lang="cs-CZ" sz="2400" b="1" dirty="0" err="1" smtClean="0">
                <a:solidFill>
                  <a:srgbClr val="0070C0"/>
                </a:solidFill>
              </a:rPr>
              <a:t>Buzuluku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v čele Ludvík Svoboda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od počátku roku 1943 nasazen na frontu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boje o Sokolovo, Kyjev, Bílou Cerekev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1944 přebudován na </a:t>
            </a:r>
            <a:r>
              <a:rPr lang="cs-CZ" sz="2400" b="1" u="sng" dirty="0" smtClean="0">
                <a:solidFill>
                  <a:srgbClr val="0070C0"/>
                </a:solidFill>
              </a:rPr>
              <a:t>1. čs. armádní sbor v SSSR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(necelých 17 000)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rehorkova\AppData\Local\Microsoft\Windows\Temporary Internet Files\Content.IE5\CHOASNDY\MC900440424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71646"/>
            <a:ext cx="1129967" cy="9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260648"/>
            <a:ext cx="7746064" cy="648072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od roku 1944 účast na osvobozovacích bojích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o Československo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Soubor:Legie - slavnostní nástu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76372"/>
            <a:ext cx="6038219" cy="328076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oubor:Ludvík Svoboda (Author - Stanislav Tereba)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8" y="3090676"/>
            <a:ext cx="3093965" cy="348759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635896" y="5013176"/>
            <a:ext cx="2453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Ludvík Svoboda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615784" y="4813121"/>
            <a:ext cx="1338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Sokolovo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575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64807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Napadení SSSR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15616" y="764704"/>
            <a:ext cx="7818072" cy="597666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22. června 1941 </a:t>
            </a:r>
            <a:r>
              <a:rPr lang="cs-CZ" sz="2400" b="1" dirty="0" smtClean="0">
                <a:solidFill>
                  <a:srgbClr val="002060"/>
                </a:solidFill>
              </a:rPr>
              <a:t>ve 3.15 hod. bez vyhlášení války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zahájilo Německo a jeho spojenci útok na SSSR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po celé délce hranice (od Ledového oceánu po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Černé moře)</a:t>
            </a:r>
          </a:p>
          <a:p>
            <a:pPr marL="82296" indent="0">
              <a:buNone/>
            </a:pPr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operace Barbarossa</a:t>
            </a:r>
          </a:p>
          <a:p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70C0"/>
                </a:solidFill>
              </a:rPr>
              <a:t>Německo porušilo 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smlouvu o neútočení</a:t>
            </a:r>
          </a:p>
          <a:p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Hitler chtěl získat 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nerostné suroviny, území, levnou pracovní sílu a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  porazit ideového protivníka</a:t>
            </a:r>
          </a:p>
          <a:p>
            <a:pPr marL="82296" indent="0">
              <a:buNone/>
            </a:pP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65502"/>
            <a:ext cx="4301278" cy="339574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4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78580" y="112957"/>
            <a:ext cx="173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Použité zdroje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1186314" y="1059732"/>
            <a:ext cx="7706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WHY WE FIGHT SERIES WAS CREATED BY THE US ARMY PICTORIAL SERVICES; MAPS WERE PREPARED BY THE US WAR DEPARTMENT. </a:t>
            </a:r>
            <a:r>
              <a:rPr lang="en-US" sz="1200" i="1" dirty="0"/>
              <a:t>Wikipedia.cz</a:t>
            </a:r>
            <a:r>
              <a:rPr lang="en-US" sz="1200" dirty="0"/>
              <a:t> [online]. [cit. 10.2.2013].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http://cs.wikipedia.org/wiki/Soubor:Operation_Barbarossa_6_lines_of_attack_Why_We_Fight_no._5.jpg 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1186314" y="1706063"/>
            <a:ext cx="7706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ANTONOV14. </a:t>
            </a:r>
            <a:r>
              <a:rPr lang="cs-CZ" sz="1200" i="1" dirty="0"/>
              <a:t>Wikipedia.cz</a:t>
            </a:r>
            <a:r>
              <a:rPr lang="cs-CZ" sz="1200" dirty="0"/>
              <a:t> [online]. [cit. 10.2.2013]. Dostupný na WWW: http://cs.wikipedia.org/wiki/Soubor:Char_T-34.jpg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86314" y="2167728"/>
            <a:ext cx="7706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AUTOR NEUVEDEN.. </a:t>
            </a:r>
            <a:r>
              <a:rPr lang="cs-CZ" sz="1200" i="1" dirty="0"/>
              <a:t>Wikipedia.cz</a:t>
            </a:r>
            <a:r>
              <a:rPr lang="cs-CZ" sz="1200" dirty="0"/>
              <a:t> [online]. [cit. 10.2.2013]. Dostupný na WWW: http://cs.wikipedia.org/wiki/Soubor:Operation_Barbarossa_corrected_border.png</a:t>
            </a:r>
          </a:p>
        </p:txBody>
      </p:sp>
      <p:sp>
        <p:nvSpPr>
          <p:cNvPr id="2" name="Obdélník 1"/>
          <p:cNvSpPr/>
          <p:nvPr/>
        </p:nvSpPr>
        <p:spPr>
          <a:xfrm>
            <a:off x="1185361" y="2598115"/>
            <a:ext cx="7706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PRAWDOPODOBNIE ZDIECIE NIEMIECKIE, PRZEJĘTE PRZEZ KOMÓRKĘ DOKUMENTACYJNĄ ARMII KRAJOWEJ. </a:t>
            </a:r>
            <a:r>
              <a:rPr lang="pl-PL" sz="1200" i="1" dirty="0"/>
              <a:t>Wikipedia.cz</a:t>
            </a:r>
            <a:r>
              <a:rPr lang="pl-PL" sz="1200" dirty="0"/>
              <a:t> [online]. [cit. 10.2.2013]. Dostupný na WWW: http://cs.wikipedia.org/wiki/Soubor:Russian_POW_(1941).jpg</a:t>
            </a:r>
            <a:endParaRPr lang="cs-CZ" sz="1200" dirty="0"/>
          </a:p>
        </p:txBody>
      </p:sp>
      <p:sp>
        <p:nvSpPr>
          <p:cNvPr id="3" name="Obdélník 2"/>
          <p:cNvSpPr/>
          <p:nvPr/>
        </p:nvSpPr>
        <p:spPr>
          <a:xfrm>
            <a:off x="1186314" y="3091058"/>
            <a:ext cx="7706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ZOLL. </a:t>
            </a:r>
            <a:r>
              <a:rPr lang="cs-CZ" sz="1200" i="1" dirty="0"/>
              <a:t>Wikipedia.cz</a:t>
            </a:r>
            <a:r>
              <a:rPr lang="cs-CZ" sz="1200" dirty="0"/>
              <a:t> [online]. [cit. 10.2.2013]. Dostupný na WWW: http://cs.wikipedia.org/wiki/Soubor:Bundesarchiv_Bild_101I-209-0090-28,_Russland-Nord,_Infanterie_und_Panzer_35t.jpg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86314" y="3737389"/>
            <a:ext cx="7706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GIERSE, Wilhelm. </a:t>
            </a:r>
            <a:r>
              <a:rPr lang="cs-CZ" sz="1200" i="1" dirty="0"/>
              <a:t>Wikipedia.cz</a:t>
            </a:r>
            <a:r>
              <a:rPr lang="cs-CZ" sz="1200" dirty="0"/>
              <a:t> [online]. [cit. 10.2.2013]. Dostupný na WWW: http://cs.wikipedia.org/wiki/Soubor:Soldiers_on_guard_in_December_1941_to_the_west_of_Moscow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85361" y="419905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FOTOREPORTER SOVIETICO SCONOSCIUTO. </a:t>
            </a:r>
            <a:r>
              <a:rPr lang="cs-CZ" sz="1200" i="1" dirty="0"/>
              <a:t>Wikipedia.cz</a:t>
            </a:r>
            <a:r>
              <a:rPr lang="cs-CZ" sz="1200" dirty="0"/>
              <a:t> [online]. [cit. 10.2.2013]. Dostupný na WWW: http://cs.wikipedia.org/wiki/Soubor:Mosca41.jpg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186314" y="4660719"/>
            <a:ext cx="7706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AUTOR NEUVEDEN.. </a:t>
            </a:r>
            <a:r>
              <a:rPr lang="cs-CZ" sz="1200" i="1" dirty="0"/>
              <a:t>Wikipedia.cz</a:t>
            </a:r>
            <a:r>
              <a:rPr lang="cs-CZ" sz="1200" dirty="0"/>
              <a:t> [online]. [cit. 10.2.2013]. Dostupný na WWW: http://cs.wikipedia.org/wiki/Soubor:Protivotankovy_yozh_02_1941.jpg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86314" y="5122384"/>
            <a:ext cx="7778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AUTOR NEUVEDEN.. </a:t>
            </a:r>
            <a:r>
              <a:rPr lang="cs-CZ" sz="1200" i="1" dirty="0"/>
              <a:t>Wikipedia.cz</a:t>
            </a:r>
            <a:r>
              <a:rPr lang="cs-CZ" sz="1200" dirty="0"/>
              <a:t> [online]. [cit. 10.2.2013]. Dostupný na WWW: AUTOR NEUVEDEN.. Wikipedia.cz [online]. [cit. 10.2.2013]. Dostupný na WWW: http://cs.wikipedia.org/wiki/Soubor:Protivotankovy_yozh_02_1941.jpg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186314" y="558404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http://www.youtube.com/watch?v=7F51F6MkbkU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186314" y="586341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http://www.karaoketexty.cz/texty-pisni/alexandrovci/--303253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185360" y="6140416"/>
            <a:ext cx="7779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RJABOV ČUJKOV. </a:t>
            </a:r>
            <a:r>
              <a:rPr lang="cs-CZ" sz="1200" i="1" dirty="0"/>
              <a:t>Wikipedie.cz.</a:t>
            </a:r>
            <a:r>
              <a:rPr lang="cs-CZ" sz="1200" dirty="0"/>
              <a:t> [online]. [cit. 10.2.2013]. Dostupný na WWW: http://cs.wikipedia.org/wiki/Soubor:Legie_-_slavnostn%C3%AD_n%C3%A1stup.jpg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186314" y="7574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http://www.youtube.com/watch?v=ZoBljTANqyA</a:t>
            </a:r>
          </a:p>
        </p:txBody>
      </p:sp>
    </p:spTree>
    <p:extLst>
      <p:ext uri="{BB962C8B-B14F-4D97-AF65-F5344CB8AC3E}">
        <p14:creationId xmlns:p14="http://schemas.microsoft.com/office/powerpoint/2010/main" val="42384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9228" y="404664"/>
            <a:ext cx="173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Použité zdroje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187624" y="90872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ZELMA, Georgii. </a:t>
            </a:r>
            <a:r>
              <a:rPr lang="cs-CZ" sz="1200" i="1" dirty="0"/>
              <a:t>Wikipedia.cz</a:t>
            </a:r>
            <a:r>
              <a:rPr lang="cs-CZ" sz="1200" dirty="0"/>
              <a:t> [online]. [cit. 10.2.2013]. Dostupný na WWW: http://cs.wikipedia.org/wiki/Soubor:Bundesarchiv_Bild_183-R74189,_Russland,_Kesselschlacht_Stalingrad.jpg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89228" y="1370385"/>
            <a:ext cx="7703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ZELMA, Georgii. </a:t>
            </a:r>
            <a:r>
              <a:rPr lang="cs-CZ" sz="1200" i="1" dirty="0"/>
              <a:t>Wikipedia.cz</a:t>
            </a:r>
            <a:r>
              <a:rPr lang="cs-CZ" sz="1200" dirty="0"/>
              <a:t> [online]. [cit. 10.2.2013]. Dostupný na WWW: http://cs.wikipedia.org/wiki/Soubor:Bundesarchiv_Bild_183-W0506-316,_Russland,_Kampf_um_Stalingrad,_Siegesflagge.jpg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1189228" y="2016716"/>
            <a:ext cx="7775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ROTHKOPF. </a:t>
            </a:r>
            <a:r>
              <a:rPr lang="cs-CZ" sz="1200" i="1" dirty="0"/>
              <a:t>Wikipedia.cz</a:t>
            </a:r>
            <a:r>
              <a:rPr lang="cs-CZ" sz="1200" dirty="0"/>
              <a:t> [online]. [cit. 10.2.2013]. Dostupný na WWW: http://cs.wikipedia.org/wiki/Soubor:Bundesarchiv_Bild_183-B22478,_Stalingrad,_Luftwaffen-Soldaten_in_Ruinen.jpg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89228" y="2478381"/>
            <a:ext cx="7775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ČAPKA, František. </a:t>
            </a:r>
            <a:r>
              <a:rPr lang="cs-CZ" sz="1200" i="1" dirty="0"/>
              <a:t>Dějepis. Novověk, moderní dějiny</a:t>
            </a:r>
            <a:r>
              <a:rPr lang="cs-CZ" sz="1200" dirty="0"/>
              <a:t>. Brno: Nová škola, 2010, ISBN 978-80-7289-185-6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87624" y="2755380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KUKLÍK, Jan; KOCIAN, Jiří. </a:t>
            </a:r>
            <a:r>
              <a:rPr lang="cs-CZ" sz="1200" i="1" dirty="0"/>
              <a:t>Dějepis pro 9. ročník ZŠ - nejnovější dějiny</a:t>
            </a:r>
            <a:r>
              <a:rPr lang="cs-CZ" sz="1200" dirty="0"/>
              <a:t>. Praha: SPN, 2006, ISBN 80-7235-077-3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87624" y="3032379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SOCHROVÁ, Marie. </a:t>
            </a:r>
            <a:r>
              <a:rPr lang="cs-CZ" sz="1200" i="1" dirty="0"/>
              <a:t>Dějepis II. v kostce</a:t>
            </a:r>
            <a:r>
              <a:rPr lang="cs-CZ" sz="1200" dirty="0"/>
              <a:t>. Havlíčkův Brod: Fragment, 2002, ISBN 80-7200-339-9.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89228" y="3309378"/>
            <a:ext cx="7775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CANTZLER. </a:t>
            </a:r>
            <a:r>
              <a:rPr lang="cs-CZ" sz="1200" i="1" dirty="0"/>
              <a:t>Wikipedie.cz.</a:t>
            </a:r>
            <a:r>
              <a:rPr lang="cs-CZ" sz="1200" dirty="0"/>
              <a:t> [online]. [cit. 10.2.2013]. Dostupný na WWW: http://cs.wikipedia.org/wiki/Soubor:Bundesarchiv_Bild_101III-Cantzler-077-24,_Russland,_Vormarsch_deutscher_Panzer.jpg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189228" y="3955709"/>
            <a:ext cx="7703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FOTOREPORTER SOVIETICO SCONOSCIUTO. </a:t>
            </a:r>
            <a:r>
              <a:rPr lang="cs-CZ" sz="1200" i="1" dirty="0"/>
              <a:t>Wikipedie.cz.</a:t>
            </a:r>
            <a:r>
              <a:rPr lang="cs-CZ" sz="1200" dirty="0"/>
              <a:t> [online]. [cit. 10.2.2013]. Dostupný na WWW: http://cs.wikipedia.org/wiki/Soubor:Relitti_2.jpg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87624" y="4417374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KOCH. </a:t>
            </a:r>
            <a:r>
              <a:rPr lang="cs-CZ" sz="1200" i="1" dirty="0"/>
              <a:t>Wikipedie.cz.</a:t>
            </a:r>
            <a:r>
              <a:rPr lang="cs-CZ" sz="1200" dirty="0"/>
              <a:t> [online]. [cit. 10.2.2013]. Dostupný na WWW: http://cs.wikipedia.org/wiki/Soubor:Bundesarchiv_Bild_101I-219-0553A-36,_Russland,_bei_Pokrowka,_russischer_Panzer_T34.jpg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187624" y="50637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latin typeface="Century Gothic" pitchFamily="34" charset="0"/>
              </a:rPr>
              <a:t>ilustrace klipart www.office.microsoft.com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189228" y="5340704"/>
            <a:ext cx="7703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MEMNON335BC. </a:t>
            </a:r>
            <a:r>
              <a:rPr lang="cs-CZ" sz="1200" i="1" dirty="0"/>
              <a:t>Wikipedie.cz.</a:t>
            </a:r>
            <a:r>
              <a:rPr lang="cs-CZ" sz="1200" dirty="0"/>
              <a:t> [online]. [cit. 10.2.2013]. Dostupný na WWW: http://cs.wikipedia.org/wiki/Soubor:Leningrad_Siege_May_1942_-_January_1943.png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187624" y="5802369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ALPERIN S.. </a:t>
            </a:r>
            <a:r>
              <a:rPr lang="cs-CZ" sz="1200" i="1" dirty="0"/>
              <a:t>Wikipedie.cz.</a:t>
            </a:r>
            <a:r>
              <a:rPr lang="cs-CZ" sz="1200" dirty="0"/>
              <a:t> [online]. [cit. 10.2.2013]. Dostupný na WWW: http://cs.wikipedia.org/wiki/Soubor:RIAN_archive_982_Ruins_of_a_house.jpg</a:t>
            </a:r>
          </a:p>
        </p:txBody>
      </p:sp>
    </p:spTree>
    <p:extLst>
      <p:ext uri="{BB962C8B-B14F-4D97-AF65-F5344CB8AC3E}">
        <p14:creationId xmlns:p14="http://schemas.microsoft.com/office/powerpoint/2010/main" val="40178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476672"/>
            <a:ext cx="173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Použité zdroje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259632" y="98072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1200" dirty="0"/>
              <a:t>ЗЕЛЬМА, Георгий. </a:t>
            </a:r>
            <a:r>
              <a:rPr lang="cs-CZ" sz="1200" i="1" dirty="0"/>
              <a:t>Wikipedie.cz.</a:t>
            </a:r>
            <a:r>
              <a:rPr lang="cs-CZ" sz="1200" dirty="0"/>
              <a:t> [online]. [cit. 10.2.2013]. Dostupný na WWW: http://cs.wikipedia.org/wiki/Soubor:RIAN_archive_1726_Captive_German_Soldiers_crossing_a_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59632" y="1442393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FOTOREPORTER SOVIETICO SCONOSCIUTO. </a:t>
            </a:r>
            <a:r>
              <a:rPr lang="cs-CZ" sz="1200" i="1" dirty="0"/>
              <a:t>Wikipedia.cz</a:t>
            </a:r>
            <a:r>
              <a:rPr lang="cs-CZ" sz="1200" dirty="0"/>
              <a:t> [online]. [cit. 10.2.2013]. Dostupný na WWW: http://cs.wikipedia.org/wiki/Soubor:Disfatta.jpg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1247381" y="190405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http://www.youtube.com/watch?v=pF6NUlGNTwk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59632" y="21810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http://www.youtube.com/watch?v=dLZLkdcVa30</a:t>
            </a:r>
          </a:p>
        </p:txBody>
      </p:sp>
    </p:spTree>
    <p:extLst>
      <p:ext uri="{BB962C8B-B14F-4D97-AF65-F5344CB8AC3E}">
        <p14:creationId xmlns:p14="http://schemas.microsoft.com/office/powerpoint/2010/main" val="981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64807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Německo ve chvíli útoku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764704"/>
            <a:ext cx="7992888" cy="590465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obrovská vojenská převaha :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* 192 divizí ( = 3 mil. vojáků, později až 5 mil.)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* 3 700 tanků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* 2 700 letadel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zkušenosti z předchozích bojů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technická převaha (průmysl celé okupované Evropy) 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moment překvapení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spojenci :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* Italové                    * Maďaři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* Slováci                    * Chorvati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* Rumuni                   * Finové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* španělští dobrovolníci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rehorkova\AppData\Local\Microsoft\Windows\Temporary Internet Files\Content.IE5\PSBFHVVI\MC900438000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1863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64807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SSSR ve chvíli útoku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764704"/>
            <a:ext cx="7992888" cy="583264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Stalin nepřipraven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nevěřil varováním, že Hitler hodlá zaútočit na SSSR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1937-39 nechal zlikvidovat velkou část důstojnického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sboru, zpočátku chyběli zkušení velitelé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nedokončen systém opevnění 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pomalé přezbrojování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nutnost přemístit výrobu za Ural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     </a:t>
            </a:r>
            <a:r>
              <a:rPr lang="cs-CZ" sz="2400" b="1" dirty="0" smtClean="0">
                <a:solidFill>
                  <a:srgbClr val="FF0000"/>
                </a:solidFill>
              </a:rPr>
              <a:t>ALE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více vojáků, nepřipraveni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více tanků – 23 000, 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z toho 1 600   T-34 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(těm nemohly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německé konkurovat)</a:t>
            </a:r>
          </a:p>
          <a:p>
            <a:endParaRPr lang="cs-CZ" sz="2400" b="1" dirty="0" smtClean="0">
              <a:solidFill>
                <a:srgbClr val="002060"/>
              </a:solidFill>
            </a:endParaRPr>
          </a:p>
          <a:p>
            <a:endParaRPr lang="cs-CZ" sz="2400" b="1" dirty="0" smtClean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Soubor:Char T-3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23066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75239" y="6484694"/>
            <a:ext cx="95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T-34/85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681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64807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3 směry útoku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764704"/>
            <a:ext cx="7920880" cy="5904656"/>
          </a:xfrm>
        </p:spPr>
        <p:txBody>
          <a:bodyPr>
            <a:normAutofit fontScale="92500" lnSpcReduction="10000"/>
          </a:bodyPr>
          <a:lstStyle/>
          <a:p>
            <a:r>
              <a:rPr lang="cs-CZ" sz="2600" b="1" dirty="0" smtClean="0">
                <a:solidFill>
                  <a:srgbClr val="002060"/>
                </a:solidFill>
              </a:rPr>
              <a:t>1) severní – na </a:t>
            </a:r>
            <a:r>
              <a:rPr lang="cs-CZ" sz="2600" b="1" dirty="0" smtClean="0">
                <a:solidFill>
                  <a:srgbClr val="FF0000"/>
                </a:solidFill>
              </a:rPr>
              <a:t>Leningrad</a:t>
            </a:r>
            <a:r>
              <a:rPr lang="cs-CZ" sz="2600" b="1" dirty="0" smtClean="0">
                <a:solidFill>
                  <a:srgbClr val="002060"/>
                </a:solidFill>
              </a:rPr>
              <a:t> (přes Pobaltí)</a:t>
            </a:r>
          </a:p>
          <a:p>
            <a:r>
              <a:rPr lang="cs-CZ" sz="2600" b="1" dirty="0" smtClean="0">
                <a:solidFill>
                  <a:srgbClr val="002060"/>
                </a:solidFill>
              </a:rPr>
              <a:t>2) střední – na </a:t>
            </a:r>
            <a:r>
              <a:rPr lang="cs-CZ" sz="2600" b="1" dirty="0" smtClean="0">
                <a:solidFill>
                  <a:srgbClr val="FF0000"/>
                </a:solidFill>
              </a:rPr>
              <a:t>Moskvu</a:t>
            </a:r>
          </a:p>
          <a:p>
            <a:r>
              <a:rPr lang="cs-CZ" sz="2600" b="1" dirty="0" smtClean="0">
                <a:solidFill>
                  <a:srgbClr val="002060"/>
                </a:solidFill>
              </a:rPr>
              <a:t>3) jižní – na </a:t>
            </a:r>
            <a:r>
              <a:rPr lang="cs-CZ" sz="2600" b="1" dirty="0" smtClean="0">
                <a:solidFill>
                  <a:srgbClr val="FF0000"/>
                </a:solidFill>
              </a:rPr>
              <a:t>Stalingrad</a:t>
            </a:r>
            <a:r>
              <a:rPr lang="cs-CZ" sz="2600" b="1" dirty="0" smtClean="0">
                <a:solidFill>
                  <a:srgbClr val="002060"/>
                </a:solidFill>
              </a:rPr>
              <a:t> (přes Ukrajinu na Kyjev </a:t>
            </a:r>
          </a:p>
          <a:p>
            <a:pPr marL="82296" indent="0">
              <a:buNone/>
            </a:pPr>
            <a:r>
              <a:rPr lang="cs-CZ" sz="2600" b="1" dirty="0">
                <a:solidFill>
                  <a:srgbClr val="002060"/>
                </a:solidFill>
              </a:rPr>
              <a:t> </a:t>
            </a:r>
            <a:r>
              <a:rPr lang="cs-CZ" sz="2600" b="1" dirty="0" smtClean="0">
                <a:solidFill>
                  <a:srgbClr val="002060"/>
                </a:solidFill>
              </a:rPr>
              <a:t>      na Kavkaz)</a:t>
            </a:r>
          </a:p>
          <a:p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70C0"/>
                </a:solidFill>
              </a:rPr>
              <a:t>zpočátku úspěšná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taktika bleskové války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postupy až 50-60 km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denně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přes 1 mil. zajatých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</a:t>
            </a:r>
            <a:r>
              <a:rPr lang="cs-CZ" sz="2400" b="1" dirty="0">
                <a:solidFill>
                  <a:srgbClr val="0070C0"/>
                </a:solidFill>
              </a:rPr>
              <a:t>sovět. </a:t>
            </a:r>
            <a:r>
              <a:rPr lang="cs-CZ" sz="2400" b="1" dirty="0" smtClean="0">
                <a:solidFill>
                  <a:srgbClr val="0070C0"/>
                </a:solidFill>
              </a:rPr>
              <a:t>vojáků</a:t>
            </a:r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Rusové vyhlásili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  Velkou vlasteneckou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  válku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</a:t>
            </a:r>
          </a:p>
          <a:p>
            <a:pPr marL="82296" indent="0">
              <a:buNone/>
            </a:pP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Soubor:Operation Barbarossa corrected 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09460"/>
            <a:ext cx="3528392" cy="444434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ěticípá hvězda 3">
            <a:hlinkClick r:id="rId4"/>
          </p:cNvPr>
          <p:cNvSpPr/>
          <p:nvPr/>
        </p:nvSpPr>
        <p:spPr>
          <a:xfrm>
            <a:off x="2411760" y="5949280"/>
            <a:ext cx="626368" cy="5543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1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1187811" y="137521"/>
            <a:ext cx="7498080" cy="42181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Postup vojsk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2029" y="531136"/>
            <a:ext cx="7920880" cy="655272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koncem října 1941 </a:t>
            </a:r>
            <a:r>
              <a:rPr lang="cs-CZ" sz="2400" b="1" i="1" dirty="0" smtClean="0">
                <a:solidFill>
                  <a:srgbClr val="002060"/>
                </a:solidFill>
              </a:rPr>
              <a:t>SSSR blízko zhroucení</a:t>
            </a:r>
          </a:p>
          <a:p>
            <a:r>
              <a:rPr lang="cs-CZ" sz="2400" b="1" i="1" dirty="0" smtClean="0">
                <a:solidFill>
                  <a:srgbClr val="0070C0"/>
                </a:solidFill>
              </a:rPr>
              <a:t>obsazena Ukrajina, </a:t>
            </a:r>
            <a:r>
              <a:rPr lang="cs-CZ" sz="2400" b="1" dirty="0" smtClean="0">
                <a:solidFill>
                  <a:srgbClr val="0070C0"/>
                </a:solidFill>
              </a:rPr>
              <a:t>Bělorusko, Pobaltí, Moldavsko,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obklíčen Leningrad, v 12/1941 Němci 20 km před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  Moskvou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na dobytém území vraždili, posílali lidi do 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koncentračních táborů a na nucené práce</a:t>
            </a:r>
          </a:p>
          <a:p>
            <a:pPr marL="82296" indent="0">
              <a:buNone/>
            </a:pP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Soubor:Russian POW (194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4"/>
            <a:ext cx="4654965" cy="316537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Bundesarchiv Bild 101I-209-0090-28, Russland-Nord, Infanterie und Panzer 35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14" y="3215068"/>
            <a:ext cx="4907560" cy="316537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57678" y="6167589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Německý útok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4918" y="5675146"/>
            <a:ext cx="4362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sz="2400" b="1" dirty="0"/>
              <a:t>Sovětští vojáci jsou odváděni </a:t>
            </a:r>
            <a:endParaRPr lang="cs-CZ" sz="2400" b="1" dirty="0" smtClean="0"/>
          </a:p>
          <a:p>
            <a:r>
              <a:rPr lang="cs-CZ" sz="2400" b="1" dirty="0" smtClean="0"/>
              <a:t>do </a:t>
            </a:r>
            <a:r>
              <a:rPr lang="cs-CZ" sz="2400" b="1" dirty="0"/>
              <a:t>zajetí v roce 1941</a:t>
            </a:r>
          </a:p>
        </p:txBody>
      </p:sp>
    </p:spTree>
    <p:extLst>
      <p:ext uri="{BB962C8B-B14F-4D97-AF65-F5344CB8AC3E}">
        <p14:creationId xmlns:p14="http://schemas.microsoft.com/office/powerpoint/2010/main" val="27868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64807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Blokáda Leningradu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692696"/>
            <a:ext cx="7746064" cy="597666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8</a:t>
            </a:r>
            <a:r>
              <a:rPr lang="cs-CZ" sz="2400" b="1" dirty="0">
                <a:solidFill>
                  <a:srgbClr val="002060"/>
                </a:solidFill>
              </a:rPr>
              <a:t>. září </a:t>
            </a:r>
            <a:r>
              <a:rPr lang="cs-CZ" sz="2400" b="1" dirty="0" smtClean="0">
                <a:solidFill>
                  <a:srgbClr val="002060"/>
                </a:solidFill>
              </a:rPr>
              <a:t>1941 </a:t>
            </a:r>
            <a:r>
              <a:rPr lang="cs-CZ" sz="2400" b="1" dirty="0">
                <a:solidFill>
                  <a:srgbClr val="002060"/>
                </a:solidFill>
              </a:rPr>
              <a:t>- 18. leden </a:t>
            </a:r>
            <a:r>
              <a:rPr lang="cs-CZ" sz="2400" b="1" dirty="0" smtClean="0">
                <a:solidFill>
                  <a:srgbClr val="002060"/>
                </a:solidFill>
              </a:rPr>
              <a:t>1944  (téměř 900 dnů)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2. největší sovětské </a:t>
            </a:r>
            <a:r>
              <a:rPr lang="cs-CZ" sz="2400" b="1" dirty="0" smtClean="0">
                <a:solidFill>
                  <a:srgbClr val="0070C0"/>
                </a:solidFill>
              </a:rPr>
              <a:t>město, průmyslové centrum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ve městě zemřelo hladem odhadem </a:t>
            </a:r>
            <a:r>
              <a:rPr lang="cs-CZ" sz="2400" b="1" dirty="0" smtClean="0">
                <a:solidFill>
                  <a:srgbClr val="002060"/>
                </a:solidFill>
              </a:rPr>
              <a:t>kolem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1 </a:t>
            </a:r>
            <a:r>
              <a:rPr lang="cs-CZ" sz="2400" b="1" dirty="0">
                <a:solidFill>
                  <a:srgbClr val="002060"/>
                </a:solidFill>
              </a:rPr>
              <a:t>milionu </a:t>
            </a:r>
            <a:r>
              <a:rPr lang="cs-CZ" sz="2400" b="1" dirty="0" smtClean="0">
                <a:solidFill>
                  <a:srgbClr val="002060"/>
                </a:solidFill>
              </a:rPr>
              <a:t>lidí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Ladožské jezero =  „Cesta života“</a:t>
            </a:r>
          </a:p>
          <a:p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898232" cy="381173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ěticípá hvězda 3">
            <a:hlinkClick r:id="rId3"/>
          </p:cNvPr>
          <p:cNvSpPr/>
          <p:nvPr/>
        </p:nvSpPr>
        <p:spPr>
          <a:xfrm>
            <a:off x="7877944" y="2020207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6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Bitva před Moskvou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764704"/>
            <a:ext cx="7746064" cy="590465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poslední fáze operace Barbarossa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operace Tajfun </a:t>
            </a:r>
            <a:r>
              <a:rPr lang="cs-CZ" sz="2400" b="1" dirty="0" smtClean="0">
                <a:solidFill>
                  <a:srgbClr val="002060"/>
                </a:solidFill>
              </a:rPr>
              <a:t>začala 30. září 1941(do jara 1942)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Moskva nedobyta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ruská zima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nasazeny elitní jednotky ze Sibiře (400 divizí –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700 000 mužů)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protiútoku velel gen. </a:t>
            </a:r>
            <a:r>
              <a:rPr lang="cs-CZ" sz="2400" b="1" dirty="0" err="1" smtClean="0">
                <a:solidFill>
                  <a:srgbClr val="0070C0"/>
                </a:solidFill>
              </a:rPr>
              <a:t>Žukov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Němci zatlačeni o 100-200 km zpět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konec bleskové války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pro Němce první velká porážka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konec mýtu o neporazitelnosti Německa</a:t>
            </a:r>
          </a:p>
          <a:p>
            <a:pPr marL="82296" indent="0">
              <a:buNone/>
            </a:pPr>
            <a:endParaRPr lang="cs-CZ" sz="2400" b="1" dirty="0" smtClean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rehorkova\AppData\Local\Microsoft\Windows\Temporary Internet Files\Content.IE5\UA1IWI93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8999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ěticípá hvězda 3">
            <a:hlinkClick r:id="rId3"/>
          </p:cNvPr>
          <p:cNvSpPr/>
          <p:nvPr/>
        </p:nvSpPr>
        <p:spPr>
          <a:xfrm>
            <a:off x="7740352" y="5517085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5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Protivotankovy yozh 02 194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112568" cy="319535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bor:Soviet Offensive Moscow December 194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410572" cy="4036287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bor:Mosca4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91" y="476672"/>
            <a:ext cx="3240360" cy="1928014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ubor:Soldiers on guard in December 1941 to the west of Moscow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564396" cy="249507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384" y="276617"/>
            <a:ext cx="2986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Zátarasy před Moskvou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00192" y="2780928"/>
            <a:ext cx="2441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Sovětský protiútok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6521" y="6153637"/>
            <a:ext cx="198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Němečtí vojáci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178734" y="492061"/>
            <a:ext cx="17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Sovětští vojáci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326</TotalTime>
  <Words>1395</Words>
  <Application>Microsoft Office PowerPoint</Application>
  <PresentationFormat>Předvádění na obrazovce (4:3)</PresentationFormat>
  <Paragraphs>196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Century Gothic</vt:lpstr>
      <vt:lpstr>Corbel</vt:lpstr>
      <vt:lpstr>Gill Sans MT</vt:lpstr>
      <vt:lpstr>Verdana</vt:lpstr>
      <vt:lpstr>Wingdings 2</vt:lpstr>
      <vt:lpstr>Slunovrat</vt:lpstr>
      <vt:lpstr>Přepadení SSSR, válka na území SSSR </vt:lpstr>
      <vt:lpstr>Napadení SSSR</vt:lpstr>
      <vt:lpstr>Německo ve chvíli útoku</vt:lpstr>
      <vt:lpstr>SSSR ve chvíli útoku</vt:lpstr>
      <vt:lpstr>3 směry útoku</vt:lpstr>
      <vt:lpstr>Postup vojsk</vt:lpstr>
      <vt:lpstr>Blokáda Leningradu</vt:lpstr>
      <vt:lpstr>Bitva před Moskvou</vt:lpstr>
      <vt:lpstr>Prezentace aplikace PowerPoint</vt:lpstr>
      <vt:lpstr>Velká aliance</vt:lpstr>
      <vt:lpstr>Obrat ve válce = bitva u Stalingradu</vt:lpstr>
      <vt:lpstr>Prezentace aplikace PowerPoint</vt:lpstr>
      <vt:lpstr>Prezentace aplikace PowerPoint</vt:lpstr>
      <vt:lpstr>Prezentace aplikace PowerPoint</vt:lpstr>
      <vt:lpstr>Potvrzení obratu – bitva u Kurska</vt:lpstr>
      <vt:lpstr>Prezentace aplikace PowerPoint</vt:lpstr>
      <vt:lpstr>Prezentace aplikace PowerPoint</vt:lpstr>
      <vt:lpstr>Češi v řadách Rudé armády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Přepadení SSSR, válka na území SSSR</dc:title>
  <dc:creator>Jindřiška Řehořková</dc:creator>
  <cp:lastModifiedBy>Eva Kloudová</cp:lastModifiedBy>
  <cp:revision>126</cp:revision>
  <dcterms:created xsi:type="dcterms:W3CDTF">2013-01-20T09:49:42Z</dcterms:created>
  <dcterms:modified xsi:type="dcterms:W3CDTF">2020-03-28T19:33:13Z</dcterms:modified>
</cp:coreProperties>
</file>