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4" r:id="rId4"/>
    <p:sldId id="275" r:id="rId5"/>
    <p:sldId id="265" r:id="rId6"/>
    <p:sldId id="259" r:id="rId7"/>
    <p:sldId id="258" r:id="rId8"/>
    <p:sldId id="260" r:id="rId9"/>
    <p:sldId id="261" r:id="rId10"/>
    <p:sldId id="266" r:id="rId11"/>
    <p:sldId id="262" r:id="rId12"/>
    <p:sldId id="272" r:id="rId13"/>
    <p:sldId id="263" r:id="rId14"/>
    <p:sldId id="264" r:id="rId15"/>
    <p:sldId id="273" r:id="rId16"/>
    <p:sldId id="271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6" autoAdjust="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1176CA-482C-418F-939C-F412D6369431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C55655-9509-44C6-8481-8C812F13C5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240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8506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4603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94813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699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73664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917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79930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2644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9774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4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5578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5426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7437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987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5975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8360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B91A-1EF2-400F-AE46-64EFCBCCF53D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0D61-FE0E-441A-A82E-448633E245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904D-AB26-43A0-B33F-DD627AC3BF8C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0659-6D13-48B6-BA1D-DFD4A2A20D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9360-B995-4D81-9682-7E6DA23125FF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4756-917A-43A8-8CDE-C5BA7F4FA1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85A9-CF15-45CE-9A3D-FD96549E2EF7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AF81-2B73-4383-9094-52BD261B9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528B-25EC-4BD9-82D5-AA59EAB96E7F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8BCB-849C-42AD-871E-3733CC827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2305-1305-48E4-9A0B-4CF067B7D813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6BCE-0655-4D93-940F-5A01B171B5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1BBB-A02F-4F93-BE0D-F6F08A368C91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15CC-8BDB-43A8-A905-9CEBD21167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CD69-CBB9-4E6E-B0E9-01F9DBFA9906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454F-DCE3-44F2-9F3C-85C50FCEC5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D002-465B-45F9-9651-06290DB9D853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4394-433A-4AD6-9F40-3C1009812A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3A11-2B91-4A6E-A5B4-1F1DDD9615E8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AD60-C4BA-47B3-BF18-26963DF7CB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BFF3-5BF8-4CE4-A0A4-1945668085D0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9424-E51B-49E3-9E50-0B38EE8F59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4F47-5F03-42D2-8197-393059D4D86E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63FF-767E-4939-99EE-751164F27A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3A7708-702D-4615-AF92-C32C498A0F94}" type="datetimeFigureOut">
              <a:rPr lang="cs-CZ"/>
              <a:pPr>
                <a:defRPr/>
              </a:pPr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82B356-4464-42AC-80F3-3BB2FD31AF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</a:t>
            </a: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403648" y="4941168"/>
            <a:ext cx="6408712" cy="1258887"/>
            <a:chOff x="1475656" y="620688"/>
            <a:chExt cx="6408712" cy="1258887"/>
          </a:xfrm>
        </p:grpSpPr>
        <p:pic>
          <p:nvPicPr>
            <p:cNvPr id="6" name="Picture 3" descr="C:\Users\Rita\Desktop\OPVK_hor_zakladni_logolink_RGB_c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5761038" cy="1258887"/>
            </a:xfrm>
            <a:prstGeom prst="rect">
              <a:avLst/>
            </a:prstGeom>
            <a:noFill/>
          </p:spPr>
        </p:pic>
        <p:pic>
          <p:nvPicPr>
            <p:cNvPr id="7" name="Picture 2" descr="C:\Users\Rita\Desktop\logofinal kopie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692696"/>
              <a:ext cx="792088" cy="792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sah 1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3413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sz="2800" b="1" smtClean="0">
                <a:latin typeface="Comic Sans MS" pitchFamily="66" charset="0"/>
              </a:rPr>
              <a:t>Glaukom (zelený zákal) je porucha zraku, jehož podstatou je poškození očního nervu.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2800" smtClean="0">
                <a:latin typeface="Comic Sans MS" pitchFamily="66" charset="0"/>
              </a:rPr>
              <a:t>Člověk postižený zeleným zákalem vidí trubicově a může i zcela oslepnout.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2800" b="1" smtClean="0">
                <a:latin typeface="Comic Sans MS" pitchFamily="66" charset="0"/>
              </a:rPr>
              <a:t>Při léčbě této nemoci se využívá laser</a:t>
            </a:r>
            <a:r>
              <a:rPr lang="cs-CZ" sz="2800" b="1" smtClean="0">
                <a:latin typeface="Arial" charset="0"/>
              </a:rPr>
              <a:t>ová operace</a:t>
            </a:r>
            <a:r>
              <a:rPr lang="cs-CZ" sz="2800" b="1" smtClean="0"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cs-CZ" sz="2800" b="1" smtClean="0">
              <a:latin typeface="Comic Sans MS" pitchFamily="66" charset="0"/>
            </a:endParaRPr>
          </a:p>
        </p:txBody>
      </p:sp>
      <p:sp>
        <p:nvSpPr>
          <p:cNvPr id="33794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– zelený zákal</a:t>
            </a:r>
          </a:p>
        </p:txBody>
      </p:sp>
      <p:pic>
        <p:nvPicPr>
          <p:cNvPr id="33795" name="Zástupný symbol pro obsah 3" descr="zeleny zakal norm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76700"/>
            <a:ext cx="3238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Obrázek 4" descr="zeleny zak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5388" y="4076700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sah 1"/>
          <p:cNvSpPr>
            <a:spLocks noGrp="1"/>
          </p:cNvSpPr>
          <p:nvPr>
            <p:ph idx="1"/>
          </p:nvPr>
        </p:nvSpPr>
        <p:spPr>
          <a:xfrm>
            <a:off x="107950" y="1268413"/>
            <a:ext cx="8856663" cy="4525962"/>
          </a:xfrm>
        </p:spPr>
        <p:txBody>
          <a:bodyPr/>
          <a:lstStyle/>
          <a:p>
            <a:pPr algn="just" eaLnBrk="1" hangingPunct="1"/>
            <a:r>
              <a:rPr lang="cs-CZ" sz="2800" smtClean="0">
                <a:latin typeface="Comic Sans MS" pitchFamily="66" charset="0"/>
              </a:rPr>
              <a:t>Projevuje se okolo 45. roku věku. Je to přirozený důsledek stárnutí organizmu. </a:t>
            </a:r>
          </a:p>
          <a:p>
            <a:pPr algn="just" eaLnBrk="1" hangingPunct="1"/>
            <a:r>
              <a:rPr lang="cs-CZ" sz="2800" b="1" smtClean="0">
                <a:latin typeface="Comic Sans MS" pitchFamily="66" charset="0"/>
              </a:rPr>
              <a:t>Oko není schopno zaostřit na čtení (Prodlužuje se čtecí vzdálenost).</a:t>
            </a:r>
          </a:p>
          <a:p>
            <a:pPr algn="just" eaLnBrk="1" hangingPunct="1"/>
            <a:r>
              <a:rPr lang="cs-CZ" sz="2800" smtClean="0">
                <a:latin typeface="Comic Sans MS" pitchFamily="66" charset="0"/>
              </a:rPr>
              <a:t>Vše to dáno změnami pružnosti čočky, která se již nedokáže vyklenout jako dříve.</a:t>
            </a:r>
          </a:p>
          <a:p>
            <a:pPr algn="just" eaLnBrk="1" hangingPunct="1"/>
            <a:r>
              <a:rPr lang="cs-CZ" sz="2800" b="1" smtClean="0">
                <a:latin typeface="Comic Sans MS" pitchFamily="66" charset="0"/>
              </a:rPr>
              <a:t>Napravuje se pomocí brýlí na čtení, lze operovat pomocí laseru.</a:t>
            </a:r>
          </a:p>
          <a:p>
            <a:pPr algn="just" eaLnBrk="1" hangingPunct="1"/>
            <a:endParaRPr lang="cs-CZ" sz="2800" b="1" smtClean="0">
              <a:latin typeface="Comic Sans MS" pitchFamily="66" charset="0"/>
            </a:endParaRPr>
          </a:p>
          <a:p>
            <a:pPr algn="just" eaLnBrk="1" hangingPunct="1"/>
            <a:endParaRPr lang="cs-CZ" sz="2800" smtClean="0">
              <a:latin typeface="Comic Sans MS" pitchFamily="66" charset="0"/>
            </a:endParaRPr>
          </a:p>
          <a:p>
            <a:pPr algn="just" eaLnBrk="1" hangingPunct="1"/>
            <a:endParaRPr lang="cs-CZ" sz="2800" smtClean="0">
              <a:latin typeface="Comic Sans MS" pitchFamily="66" charset="0"/>
            </a:endParaRPr>
          </a:p>
        </p:txBody>
      </p:sp>
      <p:sp>
        <p:nvSpPr>
          <p:cNvPr id="35842" name="Nadpis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solidFill>
            <a:schemeClr val="accent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- vetchozrakost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4652963"/>
            <a:ext cx="25193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- šilhání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Comic Sans MS" pitchFamily="66" charset="0"/>
              </a:rPr>
              <a:t>Šilhání</a:t>
            </a:r>
            <a:r>
              <a:rPr lang="cs-CZ" sz="2800" smtClean="0">
                <a:latin typeface="Comic Sans MS" pitchFamily="66" charset="0"/>
              </a:rPr>
              <a:t> je porucha okohybných svalů, kdy oči nehledí rovnoběžně a jedno se odchyluje od běžného směru</a:t>
            </a:r>
            <a:r>
              <a:rPr lang="cs-CZ" sz="2800" smtClean="0">
                <a:latin typeface="Arial" charset="0"/>
              </a:rPr>
              <a:t>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338513"/>
            <a:ext cx="40195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sah 1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1612900"/>
          </a:xfrm>
        </p:spPr>
        <p:txBody>
          <a:bodyPr/>
          <a:lstStyle/>
          <a:p>
            <a:pPr algn="just" eaLnBrk="1" hangingPunct="1"/>
            <a:r>
              <a:rPr lang="cs-CZ" sz="2400" b="1" smtClean="0">
                <a:latin typeface="Comic Sans MS" pitchFamily="66" charset="0"/>
              </a:rPr>
              <a:t>Astigmatismus</a:t>
            </a:r>
            <a:r>
              <a:rPr lang="cs-CZ" sz="2400" smtClean="0">
                <a:latin typeface="Comic Sans MS" pitchFamily="66" charset="0"/>
              </a:rPr>
              <a:t> - tato porucha je dána nepravidelným zakřivením rohovky. Příčinou může být úraz, pooperační, nebo je vrozený. Pozorovaný předmět se nezobrazuje ostře, např. čtverec je vnímán jako obdélník nebo kosodélník.  </a:t>
            </a:r>
          </a:p>
        </p:txBody>
      </p:sp>
      <p:sp>
        <p:nvSpPr>
          <p:cNvPr id="39938" name="Nadpis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Další oční vady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429000"/>
            <a:ext cx="250825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79388" y="3435350"/>
            <a:ext cx="63357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s-CZ" sz="2400" b="1">
                <a:latin typeface="Comic Sans MS" pitchFamily="66" charset="0"/>
              </a:rPr>
              <a:t>Tupozrakost -</a:t>
            </a:r>
            <a:r>
              <a:rPr lang="cs-CZ" sz="2400">
                <a:latin typeface="Comic Sans MS" pitchFamily="66" charset="0"/>
              </a:rPr>
              <a:t> není vada dioptrická, ale poruchou zrakového centra mozku. Nejčastěji dochází k tupozrakosti proto, že na jednom oku má dítě (a později dospělý) </a:t>
            </a:r>
            <a:r>
              <a:rPr lang="cs-CZ" sz="2400" b="1">
                <a:latin typeface="Comic Sans MS" pitchFamily="66" charset="0"/>
              </a:rPr>
              <a:t>nepoznanou dioptrickou vadu.</a:t>
            </a:r>
            <a:r>
              <a:rPr lang="cs-CZ" sz="2400">
                <a:latin typeface="Comic Sans MS" pitchFamily="66" charset="0"/>
              </a:rPr>
              <a:t> Mozek při vytváření obrazu přijme informaci z lepšího oka, informace ze slabšího oka je blokovaná.</a:t>
            </a:r>
          </a:p>
          <a:p>
            <a:endParaRPr lang="cs-CZ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sah 1"/>
          <p:cNvSpPr>
            <a:spLocks noGrp="1"/>
          </p:cNvSpPr>
          <p:nvPr>
            <p:ph idx="1"/>
          </p:nvPr>
        </p:nvSpPr>
        <p:spPr>
          <a:xfrm>
            <a:off x="179388" y="1412875"/>
            <a:ext cx="8518525" cy="2016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sz="2800" b="1" smtClean="0">
                <a:latin typeface="Comic Sans MS" pitchFamily="66" charset="0"/>
              </a:rPr>
              <a:t>Barvoslepost</a:t>
            </a:r>
            <a:r>
              <a:rPr lang="cs-CZ" sz="2800" smtClean="0">
                <a:latin typeface="Comic Sans MS" pitchFamily="66" charset="0"/>
              </a:rPr>
              <a:t> je dědičná porucha barevného vidění lidského oka. Málokdy se vyskytuje barvoslepost na všechny barvy (černobílé vidění). Nejčastějším případem je neschopnost rozlišit červenou, zelenou nebo modrou barvu.</a:t>
            </a:r>
          </a:p>
          <a:p>
            <a:pPr algn="just" eaLnBrk="1" hangingPunct="1">
              <a:lnSpc>
                <a:spcPct val="90000"/>
              </a:lnSpc>
            </a:pPr>
            <a:endParaRPr lang="cs-CZ" sz="2800" smtClean="0">
              <a:latin typeface="Comic Sans MS" pitchFamily="66" charset="0"/>
            </a:endParaRPr>
          </a:p>
        </p:txBody>
      </p:sp>
      <p:sp>
        <p:nvSpPr>
          <p:cNvPr id="41986" name="Nadpis 2"/>
          <p:cNvSpPr>
            <a:spLocks/>
          </p:cNvSpPr>
          <p:nvPr/>
        </p:nvSpPr>
        <p:spPr bwMode="auto">
          <a:xfrm>
            <a:off x="468313" y="53975"/>
            <a:ext cx="8229600" cy="11430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>
                <a:latin typeface="Comic Sans MS" pitchFamily="66" charset="0"/>
              </a:rPr>
              <a:t>Další oční vady</a:t>
            </a:r>
          </a:p>
        </p:txBody>
      </p:sp>
      <p:pic>
        <p:nvPicPr>
          <p:cNvPr id="41987" name="Zástupný symbol pro obsah 3" descr="barvoslepost normal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1835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Obrázek 4" descr="barvoslepost cerv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575050"/>
            <a:ext cx="1835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Obrázek 5" descr="barvoslepost zelen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575050"/>
            <a:ext cx="1835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2989263" y="4779963"/>
            <a:ext cx="295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rgbClr val="FF0000"/>
                </a:solidFill>
                <a:latin typeface="Comic Sans MS" pitchFamily="66" charset="0"/>
              </a:rPr>
              <a:t>Barvoslepost na červenou barvu</a:t>
            </a:r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6191250" y="4779963"/>
            <a:ext cx="277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92D050"/>
                </a:solidFill>
                <a:latin typeface="Comic Sans MS" pitchFamily="66" charset="0"/>
              </a:rPr>
              <a:t>Barvoslepost na zelenou barvu</a:t>
            </a:r>
          </a:p>
        </p:txBody>
      </p:sp>
      <p:pic>
        <p:nvPicPr>
          <p:cNvPr id="41992" name="Obrázek 4" descr="barvoslepost modr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5229225"/>
            <a:ext cx="1835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Obrázek 5" descr="barvoslepost upln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5229225"/>
            <a:ext cx="18351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4"/>
          <p:cNvSpPr txBox="1">
            <a:spLocks noChangeArrowheads="1"/>
          </p:cNvSpPr>
          <p:nvPr/>
        </p:nvSpPr>
        <p:spPr bwMode="auto">
          <a:xfrm>
            <a:off x="1187450" y="5589588"/>
            <a:ext cx="295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995" name="Text Box 15"/>
          <p:cNvSpPr txBox="1">
            <a:spLocks noChangeArrowheads="1"/>
          </p:cNvSpPr>
          <p:nvPr/>
        </p:nvSpPr>
        <p:spPr bwMode="auto">
          <a:xfrm>
            <a:off x="3133725" y="6437313"/>
            <a:ext cx="295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tx2"/>
                </a:solidFill>
                <a:latin typeface="Comic Sans MS" pitchFamily="66" charset="0"/>
              </a:rPr>
              <a:t>Barvoslepost na modrou barvu</a:t>
            </a:r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6734175" y="6453188"/>
            <a:ext cx="295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rgbClr val="808080"/>
                </a:solidFill>
                <a:latin typeface="Comic Sans MS" pitchFamily="66" charset="0"/>
              </a:rPr>
              <a:t>Barvoslepost úplná</a:t>
            </a:r>
          </a:p>
        </p:txBody>
      </p:sp>
      <p:sp>
        <p:nvSpPr>
          <p:cNvPr id="41997" name="Text Box 17"/>
          <p:cNvSpPr txBox="1">
            <a:spLocks noChangeArrowheads="1"/>
          </p:cNvSpPr>
          <p:nvPr/>
        </p:nvSpPr>
        <p:spPr bwMode="auto">
          <a:xfrm>
            <a:off x="468313" y="5516563"/>
            <a:ext cx="295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rgbClr val="FF0000"/>
                </a:solidFill>
                <a:latin typeface="Comic Sans MS" pitchFamily="66" charset="0"/>
              </a:rPr>
              <a:t>Normální vidění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/>
          </p:cNvSpPr>
          <p:nvPr/>
        </p:nvSpPr>
        <p:spPr bwMode="auto">
          <a:xfrm>
            <a:off x="395288" y="2563813"/>
            <a:ext cx="8229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800" b="1">
                <a:latin typeface="Comic Sans MS" pitchFamily="66" charset="0"/>
              </a:rPr>
              <a:t>Šeroslepost</a:t>
            </a:r>
            <a:r>
              <a:rPr lang="cs-CZ" sz="2800">
                <a:latin typeface="Comic Sans MS" pitchFamily="66" charset="0"/>
              </a:rPr>
              <a:t> se projevuje zhoršeným viděním za šera. Je to porucha funkce sítnicových tyčinek. Příčiny mohou být dědičné nebo i například nedostatek vitamínu A.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800">
                <a:latin typeface="Comic Sans MS" pitchFamily="66" charset="0"/>
              </a:rPr>
              <a:t>Často v kombinaci se šedým zákalem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800">
                <a:latin typeface="Comic Sans MS" pitchFamily="66" charset="0"/>
              </a:rPr>
              <a:t>Při šerosleposti příznivě působí borůvky na zlepšení zraku.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3200">
              <a:latin typeface="Comic Sans MS" pitchFamily="66" charset="0"/>
            </a:endParaRPr>
          </a:p>
        </p:txBody>
      </p:sp>
      <p:sp>
        <p:nvSpPr>
          <p:cNvPr id="44034" name="Nadpis 2"/>
          <p:cNvSpPr>
            <a:spLocks/>
          </p:cNvSpPr>
          <p:nvPr/>
        </p:nvSpPr>
        <p:spPr bwMode="auto">
          <a:xfrm>
            <a:off x="468313" y="198438"/>
            <a:ext cx="8229600" cy="11430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>
                <a:latin typeface="Comic Sans MS" pitchFamily="66" charset="0"/>
              </a:rPr>
              <a:t>Další oční vady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1600" dirty="0" smtClean="0">
                <a:latin typeface="Comic Sans MS" pitchFamily="66" charset="0"/>
              </a:rPr>
              <a:t>Zdroje informací</a:t>
            </a:r>
          </a:p>
          <a:p>
            <a:pPr eaLnBrk="1" hangingPunct="1"/>
            <a:r>
              <a:rPr lang="cs-CZ" sz="1600" dirty="0" err="1" smtClean="0">
                <a:latin typeface="Comic Sans MS" pitchFamily="66" charset="0"/>
              </a:rPr>
              <a:t>Demos.cz</a:t>
            </a:r>
            <a:r>
              <a:rPr lang="cs-CZ" sz="1600" dirty="0" smtClean="0">
                <a:latin typeface="Comic Sans MS" pitchFamily="66" charset="0"/>
              </a:rPr>
              <a:t> [online]. 2010 [cit. 2011-09-27]. </a:t>
            </a:r>
            <a:r>
              <a:rPr lang="cs-CZ" sz="1600" dirty="0" err="1" smtClean="0">
                <a:latin typeface="Comic Sans MS" pitchFamily="66" charset="0"/>
              </a:rPr>
              <a:t>Demos</a:t>
            </a:r>
            <a:r>
              <a:rPr lang="cs-CZ" sz="1600" dirty="0" smtClean="0">
                <a:latin typeface="Comic Sans MS" pitchFamily="66" charset="0"/>
              </a:rPr>
              <a:t>. Dostupné z WWW: &lt;http://demos.webpark.cz/oko1.htm &gt;.</a:t>
            </a:r>
          </a:p>
          <a:p>
            <a:pPr eaLnBrk="1" hangingPunct="1"/>
            <a:r>
              <a:rPr lang="pl-PL" sz="1600" dirty="0" smtClean="0">
                <a:latin typeface="Comic Sans MS" pitchFamily="66" charset="0"/>
              </a:rPr>
              <a:t>Moje oči [online]. 2010 [cit. 2011-09-27]. Moje oči. Dostupné z WWW: &lt;http://www.mojeoci.cz/images/pic-vetchozrakost.jpg</a:t>
            </a: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pl-PL" sz="1600" dirty="0" smtClean="0">
                <a:latin typeface="Comic Sans MS" pitchFamily="66" charset="0"/>
              </a:rPr>
              <a:t>Zdraví [online]. 2010 [cit. 2011-09-27]. Ženy. Dostupné z WWW: &lt;http://www.zeny.cz/clanek/zdravi/tupozrakost-se-da-lecit--musi-se-ovsem-odhalit-vcas &gt;.</a:t>
            </a:r>
            <a:endParaRPr lang="cs-CZ" sz="16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1600" dirty="0" smtClean="0">
                <a:latin typeface="Comic Sans MS" pitchFamily="66" charset="0"/>
              </a:rPr>
              <a:t>Obrázky</a:t>
            </a:r>
          </a:p>
          <a:p>
            <a:pPr eaLnBrk="1" hangingPunct="1"/>
            <a:r>
              <a:rPr lang="cs-CZ" sz="1600" dirty="0" smtClean="0">
                <a:latin typeface="Comic Sans MS" pitchFamily="66" charset="0"/>
              </a:rPr>
              <a:t>http://www.</a:t>
            </a:r>
            <a:r>
              <a:rPr lang="cs-CZ" sz="1600" dirty="0" err="1" smtClean="0">
                <a:latin typeface="Comic Sans MS" pitchFamily="66" charset="0"/>
              </a:rPr>
              <a:t>mojeoci.cz</a:t>
            </a:r>
            <a:r>
              <a:rPr lang="cs-CZ" sz="1600" dirty="0" smtClean="0">
                <a:latin typeface="Comic Sans MS" pitchFamily="66" charset="0"/>
              </a:rPr>
              <a:t>/</a:t>
            </a:r>
            <a:r>
              <a:rPr lang="cs-CZ" sz="1600" dirty="0" err="1" smtClean="0">
                <a:latin typeface="Comic Sans MS" pitchFamily="66" charset="0"/>
              </a:rPr>
              <a:t>images</a:t>
            </a:r>
            <a:r>
              <a:rPr lang="cs-CZ" sz="1600" dirty="0" smtClean="0">
                <a:latin typeface="Comic Sans MS" pitchFamily="66" charset="0"/>
              </a:rPr>
              <a:t>/pic-vetchozrakost.</a:t>
            </a:r>
            <a:r>
              <a:rPr lang="cs-CZ" sz="1600" dirty="0" err="1" smtClean="0">
                <a:latin typeface="Comic Sans MS" pitchFamily="66" charset="0"/>
              </a:rPr>
              <a:t>jpg</a:t>
            </a: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cs-CZ" sz="1600" dirty="0" smtClean="0">
                <a:latin typeface="Comic Sans MS" pitchFamily="66" charset="0"/>
              </a:rPr>
              <a:t>http://upload.wikimedia.org/wikipedia/commons/1/18/Cross_eyed.jpg</a:t>
            </a:r>
          </a:p>
          <a:p>
            <a:pPr eaLnBrk="1" hangingPunct="1"/>
            <a:r>
              <a:rPr lang="cs-CZ" sz="1600" dirty="0" smtClean="0">
                <a:latin typeface="Comic Sans MS" pitchFamily="66" charset="0"/>
              </a:rPr>
              <a:t>http://www.</a:t>
            </a:r>
            <a:r>
              <a:rPr lang="cs-CZ" sz="1600" dirty="0" err="1" smtClean="0">
                <a:latin typeface="Comic Sans MS" pitchFamily="66" charset="0"/>
              </a:rPr>
              <a:t>plasticka</a:t>
            </a:r>
            <a:r>
              <a:rPr lang="cs-CZ" sz="1600" dirty="0" smtClean="0">
                <a:latin typeface="Comic Sans MS" pitchFamily="66" charset="0"/>
              </a:rPr>
              <a:t>-chirurgie.</a:t>
            </a:r>
            <a:r>
              <a:rPr lang="cs-CZ" sz="1600" dirty="0" err="1" smtClean="0">
                <a:latin typeface="Comic Sans MS" pitchFamily="66" charset="0"/>
              </a:rPr>
              <a:t>info.staticcps.atweb.cz</a:t>
            </a:r>
            <a:r>
              <a:rPr lang="cs-CZ" sz="1600" dirty="0" smtClean="0">
                <a:latin typeface="Comic Sans MS" pitchFamily="66" charset="0"/>
              </a:rPr>
              <a:t>/</a:t>
            </a:r>
            <a:r>
              <a:rPr lang="cs-CZ" sz="1600" dirty="0" err="1" smtClean="0">
                <a:latin typeface="Comic Sans MS" pitchFamily="66" charset="0"/>
              </a:rPr>
              <a:t>contentimgs</a:t>
            </a:r>
            <a:r>
              <a:rPr lang="cs-CZ" sz="1600" dirty="0" smtClean="0">
                <a:latin typeface="Comic Sans MS" pitchFamily="66" charset="0"/>
              </a:rPr>
              <a:t>/w300h196/580617.jpg</a:t>
            </a:r>
          </a:p>
          <a:p>
            <a:pPr eaLnBrk="1" hangingPunct="1"/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endParaRPr lang="cs-CZ" sz="1600" dirty="0" smtClean="0">
              <a:latin typeface="Comic Sans MS" pitchFamily="66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403648" y="4869160"/>
            <a:ext cx="6408712" cy="1258887"/>
            <a:chOff x="1475656" y="620688"/>
            <a:chExt cx="6408712" cy="1258887"/>
          </a:xfrm>
        </p:grpSpPr>
        <p:pic>
          <p:nvPicPr>
            <p:cNvPr id="4" name="Picture 3" descr="C:\Users\Rita\Desktop\OPVK_hor_zakladni_logolink_RGB_c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5761038" cy="1258887"/>
            </a:xfrm>
            <a:prstGeom prst="rect">
              <a:avLst/>
            </a:prstGeom>
            <a:noFill/>
          </p:spPr>
        </p:pic>
        <p:pic>
          <p:nvPicPr>
            <p:cNvPr id="5" name="Picture 2" descr="C:\Users\Rita\Desktop\logofinal kopie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692696"/>
              <a:ext cx="792088" cy="792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Comic Sans MS" pitchFamily="66" charset="0"/>
              </a:rPr>
              <a:t>Krátkozrakost</a:t>
            </a:r>
          </a:p>
          <a:p>
            <a:pPr eaLnBrk="1" hangingPunct="1"/>
            <a:r>
              <a:rPr lang="cs-CZ" sz="3600" smtClean="0">
                <a:latin typeface="Comic Sans MS" pitchFamily="66" charset="0"/>
              </a:rPr>
              <a:t>Dalekozrakost</a:t>
            </a:r>
          </a:p>
          <a:p>
            <a:pPr eaLnBrk="1" hangingPunct="1"/>
            <a:r>
              <a:rPr lang="cs-CZ" sz="3600" smtClean="0">
                <a:latin typeface="Comic Sans MS" pitchFamily="66" charset="0"/>
              </a:rPr>
              <a:t>Šedý zákal</a:t>
            </a:r>
          </a:p>
          <a:p>
            <a:pPr eaLnBrk="1" hangingPunct="1"/>
            <a:r>
              <a:rPr lang="cs-CZ" sz="3600" smtClean="0">
                <a:latin typeface="Comic Sans MS" pitchFamily="66" charset="0"/>
              </a:rPr>
              <a:t>Zelený zákal</a:t>
            </a:r>
          </a:p>
          <a:p>
            <a:pPr eaLnBrk="1" hangingPunct="1"/>
            <a:endParaRPr lang="cs-CZ" sz="3600" smtClean="0">
              <a:latin typeface="Comic Sans MS" pitchFamily="66" charset="0"/>
            </a:endParaRPr>
          </a:p>
          <a:p>
            <a:pPr eaLnBrk="1" hangingPunct="1"/>
            <a:endParaRPr lang="cs-CZ" sz="2800" smtClean="0">
              <a:latin typeface="Comic Sans MS" pitchFamily="66" charset="0"/>
            </a:endParaRPr>
          </a:p>
          <a:p>
            <a:pPr eaLnBrk="1" hangingPunct="1"/>
            <a:endParaRPr lang="cs-CZ" sz="2800" smtClean="0">
              <a:latin typeface="Comic Sans MS" pitchFamily="66" charset="0"/>
            </a:endParaRPr>
          </a:p>
          <a:p>
            <a:pPr eaLnBrk="1" hangingPunct="1"/>
            <a:endParaRPr lang="cs-CZ" sz="2800" smtClean="0">
              <a:latin typeface="Comic Sans MS" pitchFamily="66" charset="0"/>
            </a:endParaRPr>
          </a:p>
        </p:txBody>
      </p:sp>
      <p:sp>
        <p:nvSpPr>
          <p:cNvPr id="1741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Comic Sans MS" pitchFamily="66" charset="0"/>
              </a:rPr>
              <a:t>Vetchozrakost</a:t>
            </a:r>
          </a:p>
          <a:p>
            <a:pPr eaLnBrk="1" hangingPunct="1"/>
            <a:r>
              <a:rPr lang="cs-CZ" sz="3600" smtClean="0">
                <a:latin typeface="Comic Sans MS" pitchFamily="66" charset="0"/>
              </a:rPr>
              <a:t>Šilhání</a:t>
            </a:r>
          </a:p>
          <a:p>
            <a:pPr eaLnBrk="1" hangingPunct="1"/>
            <a:r>
              <a:rPr lang="cs-CZ" sz="3600" smtClean="0">
                <a:latin typeface="Comic Sans MS" pitchFamily="66" charset="0"/>
              </a:rPr>
              <a:t>Astigmatismus</a:t>
            </a:r>
          </a:p>
          <a:p>
            <a:pPr eaLnBrk="1" hangingPunct="1"/>
            <a:r>
              <a:rPr lang="cs-CZ" sz="3600" smtClean="0">
                <a:latin typeface="Comic Sans MS" pitchFamily="66" charset="0"/>
              </a:rPr>
              <a:t>Tupozrakost</a:t>
            </a:r>
          </a:p>
          <a:p>
            <a:pPr eaLnBrk="1" hangingPunct="1"/>
            <a:r>
              <a:rPr lang="cs-CZ" sz="3600" smtClean="0">
                <a:latin typeface="Comic Sans MS" pitchFamily="66" charset="0"/>
              </a:rPr>
              <a:t>Barvoslepost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Comic Sans MS" pitchFamily="66" charset="0"/>
              </a:rPr>
              <a:t>Jak vznikají?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lphaUcParenR"/>
            </a:pPr>
            <a:r>
              <a:rPr lang="cs-CZ" smtClean="0">
                <a:latin typeface="Comic Sans MS" pitchFamily="66" charset="0"/>
              </a:rPr>
              <a:t>Vrozené – jsou dědičné, potomek má genetický předpoklad, že vada vznikne. Pokud se včas zachytí některé se dají vyléčit</a:t>
            </a:r>
          </a:p>
          <a:p>
            <a:pPr marL="609600" indent="-609600">
              <a:buFont typeface="Arial" charset="0"/>
              <a:buAutoNum type="alphaUcParenR"/>
            </a:pPr>
            <a:r>
              <a:rPr lang="cs-CZ" smtClean="0">
                <a:latin typeface="Comic Sans MS" pitchFamily="66" charset="0"/>
              </a:rPr>
              <a:t>Získané – nejsou dědičné a vznikají opotřebením zraku, často špatnou péčí o zrak, mnohdy i úrazem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Comic Sans MS" pitchFamily="66" charset="0"/>
              </a:rPr>
              <a:t>Oční vady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smtClean="0">
                <a:latin typeface="Comic Sans MS" pitchFamily="66" charset="0"/>
              </a:rPr>
              <a:t>I malá oční vada, může být problém, pokud se neléčí. </a:t>
            </a:r>
          </a:p>
          <a:p>
            <a:pPr algn="ctr">
              <a:buFont typeface="Arial" charset="0"/>
              <a:buNone/>
            </a:pPr>
            <a:r>
              <a:rPr lang="cs-CZ" sz="4800" smtClean="0">
                <a:solidFill>
                  <a:srgbClr val="FF0000"/>
                </a:solidFill>
                <a:latin typeface="Comic Sans MS" pitchFamily="66" charset="0"/>
              </a:rPr>
              <a:t>S velmi velkou pravděpodobností se zhorší.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2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  <a:solidFill>
            <a:schemeClr val="accent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- krátkozrakost</a:t>
            </a:r>
          </a:p>
        </p:txBody>
      </p:sp>
      <p:pic>
        <p:nvPicPr>
          <p:cNvPr id="23554" name="Zástupný symbol pro obsah 6" descr="kratkozrako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725863"/>
            <a:ext cx="4078287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Line 6"/>
          <p:cNvSpPr>
            <a:spLocks noChangeShapeType="1"/>
          </p:cNvSpPr>
          <p:nvPr/>
        </p:nvSpPr>
        <p:spPr bwMode="auto">
          <a:xfrm>
            <a:off x="2051050" y="3933825"/>
            <a:ext cx="2808288" cy="1800225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3556" name="Zástupný symbol pro obsah 1"/>
          <p:cNvSpPr>
            <a:spLocks noGrp="1"/>
          </p:cNvSpPr>
          <p:nvPr>
            <p:ph idx="1"/>
          </p:nvPr>
        </p:nvSpPr>
        <p:spPr>
          <a:xfrm>
            <a:off x="323850" y="1268413"/>
            <a:ext cx="8135938" cy="3268662"/>
          </a:xfrm>
        </p:spPr>
        <p:txBody>
          <a:bodyPr/>
          <a:lstStyle/>
          <a:p>
            <a:pPr algn="just" eaLnBrk="1" hangingPunct="1"/>
            <a:r>
              <a:rPr lang="cs-CZ" sz="2800" smtClean="0">
                <a:latin typeface="Comic Sans MS" pitchFamily="66" charset="0"/>
              </a:rPr>
              <a:t>Oční vada, při které se paprsky světla usměrněné čočkou sbíhají už před sítnicí a na sítnici tedy nevzniká ostrý obraz.</a:t>
            </a:r>
          </a:p>
          <a:p>
            <a:pPr algn="just" eaLnBrk="1" hangingPunct="1"/>
            <a:r>
              <a:rPr lang="cs-CZ" sz="2800" smtClean="0">
                <a:latin typeface="Comic Sans MS" pitchFamily="66" charset="0"/>
              </a:rPr>
              <a:t> Takto postižený člověk vidí rozmazaně vzdálené předměty. Napravuje se brýlemi       s </a:t>
            </a:r>
            <a:r>
              <a:rPr lang="cs-CZ" sz="2800" smtClean="0">
                <a:solidFill>
                  <a:schemeClr val="tx2"/>
                </a:solidFill>
                <a:latin typeface="Comic Sans MS" pitchFamily="66" charset="0"/>
              </a:rPr>
              <a:t>čočkou</a:t>
            </a:r>
            <a:r>
              <a:rPr lang="cs-CZ" sz="2800" smtClean="0">
                <a:latin typeface="Comic Sans MS" pitchFamily="66" charset="0"/>
              </a:rPr>
              <a:t> </a:t>
            </a:r>
            <a:r>
              <a:rPr lang="cs-CZ" sz="2800" smtClean="0">
                <a:solidFill>
                  <a:schemeClr val="tx2"/>
                </a:solidFill>
                <a:latin typeface="Comic Sans MS" pitchFamily="66" charset="0"/>
              </a:rPr>
              <a:t>rozptylkou</a:t>
            </a:r>
            <a:r>
              <a:rPr lang="cs-CZ" sz="280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- krátkozrakost</a:t>
            </a:r>
          </a:p>
        </p:txBody>
      </p:sp>
      <p:pic>
        <p:nvPicPr>
          <p:cNvPr id="25602" name="Obrázek 7" descr="kratkozrakost fot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133600"/>
            <a:ext cx="5962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2"/>
          <p:cNvSpPr>
            <a:spLocks noGrp="1"/>
          </p:cNvSpPr>
          <p:nvPr>
            <p:ph type="title"/>
          </p:nvPr>
        </p:nvSpPr>
        <p:spPr>
          <a:xfrm>
            <a:off x="468313" y="125413"/>
            <a:ext cx="8229600" cy="1143000"/>
          </a:xfrm>
          <a:solidFill>
            <a:schemeClr val="accent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- dalekozrakost</a:t>
            </a:r>
          </a:p>
        </p:txBody>
      </p:sp>
      <p:pic>
        <p:nvPicPr>
          <p:cNvPr id="27650" name="Zástupný symbol pro obsah 5" descr="Dalekozrako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3716338"/>
            <a:ext cx="408146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Zástupný symbol pro obsah 1"/>
          <p:cNvSpPr>
            <a:spLocks noGrp="1"/>
          </p:cNvSpPr>
          <p:nvPr>
            <p:ph idx="1"/>
          </p:nvPr>
        </p:nvSpPr>
        <p:spPr>
          <a:xfrm>
            <a:off x="0" y="1455738"/>
            <a:ext cx="9144000" cy="3341687"/>
          </a:xfrm>
        </p:spPr>
        <p:txBody>
          <a:bodyPr/>
          <a:lstStyle/>
          <a:p>
            <a:pPr algn="just" eaLnBrk="1" hangingPunct="1"/>
            <a:r>
              <a:rPr lang="cs-CZ" sz="2800" smtClean="0">
                <a:latin typeface="Comic Sans MS" pitchFamily="66" charset="0"/>
              </a:rPr>
              <a:t>Oční vada, jejímž projevem je špatná viditelnost postiženého na blízko umístěné předměty.</a:t>
            </a:r>
          </a:p>
          <a:p>
            <a:pPr algn="just" eaLnBrk="1" hangingPunct="1"/>
            <a:r>
              <a:rPr lang="cs-CZ" sz="2800" smtClean="0">
                <a:latin typeface="Comic Sans MS" pitchFamily="66" charset="0"/>
              </a:rPr>
              <a:t> Paprsky světla usměrněné čočkou se sbíhají až za sítnicí a na sítnici tedy nevzniká ostrý obraz. Napravuje se brýlemi se </a:t>
            </a:r>
            <a:r>
              <a:rPr lang="cs-CZ" sz="2800" smtClean="0">
                <a:solidFill>
                  <a:schemeClr val="tx2"/>
                </a:solidFill>
                <a:latin typeface="Comic Sans MS" pitchFamily="66" charset="0"/>
              </a:rPr>
              <a:t>čočkou spojkou</a:t>
            </a:r>
            <a:r>
              <a:rPr lang="cs-CZ" sz="2800" smtClean="0">
                <a:latin typeface="Comic Sans MS" pitchFamily="66" charset="0"/>
              </a:rPr>
              <a:t>. 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H="1">
            <a:off x="4067175" y="3716338"/>
            <a:ext cx="1873250" cy="23050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- dalekozrakost</a:t>
            </a:r>
          </a:p>
        </p:txBody>
      </p:sp>
      <p:pic>
        <p:nvPicPr>
          <p:cNvPr id="29698" name="Obrázek 8" descr="dalekozrakost fot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75" y="1844675"/>
            <a:ext cx="59594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sah 1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3341688"/>
          </a:xfrm>
        </p:spPr>
        <p:txBody>
          <a:bodyPr/>
          <a:lstStyle/>
          <a:p>
            <a:pPr algn="just" eaLnBrk="1" hangingPunct="1"/>
            <a:r>
              <a:rPr lang="cs-CZ" sz="2800" b="1" smtClean="0">
                <a:latin typeface="Comic Sans MS" pitchFamily="66" charset="0"/>
              </a:rPr>
              <a:t>Nemoc oka, kdy se čočka zakalí a člověk vidí, jako by se díval přes špinavé sklo.</a:t>
            </a:r>
          </a:p>
          <a:p>
            <a:pPr algn="just" eaLnBrk="1" hangingPunct="1"/>
            <a:r>
              <a:rPr lang="cs-CZ" sz="2800" smtClean="0">
                <a:latin typeface="Comic Sans MS" pitchFamily="66" charset="0"/>
              </a:rPr>
              <a:t> Nemoc se dnes léčí nahrazením zkalené lidské čočky tenkou umělou čočkou. </a:t>
            </a:r>
          </a:p>
          <a:p>
            <a:pPr algn="just" eaLnBrk="1" hangingPunct="1"/>
            <a:r>
              <a:rPr lang="cs-CZ" sz="2800" b="1" smtClean="0">
                <a:latin typeface="Comic Sans MS" pitchFamily="66" charset="0"/>
              </a:rPr>
              <a:t>Příčinou může být stárnutí, dědičnost nebo prodělaná infekce.</a:t>
            </a:r>
          </a:p>
          <a:p>
            <a:pPr algn="just" eaLnBrk="1" hangingPunct="1">
              <a:buFont typeface="Arial" charset="0"/>
              <a:buNone/>
            </a:pPr>
            <a:endParaRPr lang="cs-CZ" sz="2800" b="1" smtClean="0">
              <a:latin typeface="Comic Sans MS" pitchFamily="66" charset="0"/>
            </a:endParaRPr>
          </a:p>
        </p:txBody>
      </p:sp>
      <p:sp>
        <p:nvSpPr>
          <p:cNvPr id="31746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Oční vady – šedý zákal</a:t>
            </a:r>
          </a:p>
        </p:txBody>
      </p:sp>
      <p:pic>
        <p:nvPicPr>
          <p:cNvPr id="31747" name="Zástupný symbol pro obsah 4" descr="sedy zakal norm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508500"/>
            <a:ext cx="32385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Obrázek 6" descr="sedy zak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4508500"/>
            <a:ext cx="32385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607</Words>
  <Application>Microsoft Office PowerPoint</Application>
  <PresentationFormat>Předvádění na obrazovce (4:3)</PresentationFormat>
  <Paragraphs>69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Motiv sady Office</vt:lpstr>
      <vt:lpstr>Oční vady</vt:lpstr>
      <vt:lpstr>Oční vady</vt:lpstr>
      <vt:lpstr>Jak vznikají?</vt:lpstr>
      <vt:lpstr>Oční vady</vt:lpstr>
      <vt:lpstr>Oční vady - krátkozrakost</vt:lpstr>
      <vt:lpstr>Oční vady - krátkozrakost</vt:lpstr>
      <vt:lpstr>Oční vady - dalekozrakost</vt:lpstr>
      <vt:lpstr>Oční vady - dalekozrakost</vt:lpstr>
      <vt:lpstr>Oční vady – šedý zákal</vt:lpstr>
      <vt:lpstr>Oční vady – zelený zákal</vt:lpstr>
      <vt:lpstr>Oční vady - vetchozrakost</vt:lpstr>
      <vt:lpstr>Oční vady - šilhání</vt:lpstr>
      <vt:lpstr>Další oční vady</vt:lpstr>
      <vt:lpstr>Prezentace aplikace PowerPoint</vt:lpstr>
      <vt:lpstr>Prezentace aplikace PowerPoint</vt:lpstr>
      <vt:lpstr>Prezentace aplikace PowerPoint</vt:lpstr>
    </vt:vector>
  </TitlesOfParts>
  <Company>Slatiňany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Rita Chalupníková</dc:creator>
  <cp:lastModifiedBy>Jana Svobodová</cp:lastModifiedBy>
  <cp:revision>23</cp:revision>
  <dcterms:created xsi:type="dcterms:W3CDTF">2011-01-11T13:33:33Z</dcterms:created>
  <dcterms:modified xsi:type="dcterms:W3CDTF">2020-05-01T11:04:34Z</dcterms:modified>
</cp:coreProperties>
</file>