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F55BA-B9EC-4C87-8C05-E2032BBDC569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B1A6E-55FD-47DF-9DE1-12789BB8C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31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72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6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4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4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02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37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7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4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91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81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974AB-45B7-4D26-A37A-05A273494CCE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63A1-DA54-489A-9EAA-1904C2012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70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ZÁKLADY FINANČNÍ MATEMATIKY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525963"/>
          </a:xfrm>
        </p:spPr>
        <p:txBody>
          <a:bodyPr/>
          <a:lstStyle/>
          <a:p>
            <a:pPr marL="0" indent="0" algn="ctr">
              <a:buNone/>
            </a:pPr>
            <a:endParaRPr lang="cs-CZ" sz="2800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cs-CZ" sz="2800" b="1" i="1" dirty="0" smtClean="0">
                <a:solidFill>
                  <a:schemeClr val="tx2"/>
                </a:solidFill>
              </a:rPr>
              <a:t>Seneca: </a:t>
            </a:r>
            <a:r>
              <a:rPr lang="cs-CZ" sz="2800" b="1" i="1" u="sng" dirty="0" smtClean="0">
                <a:solidFill>
                  <a:schemeClr val="tx2"/>
                </a:solidFill>
              </a:rPr>
              <a:t>„Bohatství moudrému slouží, hloupému poroučí.“</a:t>
            </a:r>
            <a:endParaRPr lang="cs-CZ" sz="2800" b="1" dirty="0" smtClean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1026" name="Picture 2" descr="C:\Users\profesor\AppData\Local\Microsoft\Windows\Temporary Internet Files\Content.IE5\D6DDB9C5\MP90042368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77050"/>
            <a:ext cx="4293096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rofesor\AppData\Local\Microsoft\Windows\Temporary Internet Files\Content.IE5\D6DDB9C5\MP90042362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320" y="2664574"/>
            <a:ext cx="4067944" cy="341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4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260648"/>
                <a:ext cx="8280920" cy="612068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2/ Vzorcem:  </a:t>
                </a:r>
                <a:r>
                  <a:rPr lang="cs-CZ" b="1" dirty="0" smtClean="0">
                    <a:solidFill>
                      <a:srgbClr val="C00000"/>
                    </a:solidFill>
                  </a:rPr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</m:num>
                      <m:den>
                        <m:r>
                          <a:rPr lang="cs-CZ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cs-CZ" dirty="0" smtClean="0"/>
                  <a:t>  </a:t>
                </a:r>
                <a:r>
                  <a:rPr lang="cs-CZ" b="1" dirty="0" smtClean="0">
                    <a:solidFill>
                      <a:srgbClr val="C00000"/>
                    </a:solidFill>
                  </a:rPr>
                  <a:t>(Kč)                  </a:t>
                </a:r>
                <a:r>
                  <a:rPr lang="cs-CZ" sz="2000" b="1" dirty="0" smtClean="0">
                    <a:solidFill>
                      <a:srgbClr val="C00000"/>
                    </a:solidFill>
                  </a:rPr>
                  <a:t>úrok za 1 rok</a:t>
                </a:r>
                <a:r>
                  <a:rPr lang="cs-CZ" b="1" dirty="0" smtClean="0">
                    <a:solidFill>
                      <a:srgbClr val="C00000"/>
                    </a:solidFill>
                  </a:rPr>
                  <a:t>  </a:t>
                </a:r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C00000"/>
                    </a:solidFill>
                  </a:rPr>
                  <a:t>  </a:t>
                </a:r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C00000"/>
                    </a:solidFill>
                  </a:rPr>
                  <a:t>    </a:t>
                </a:r>
                <a:r>
                  <a:rPr lang="cs-CZ" dirty="0" smtClean="0">
                    <a:solidFill>
                      <a:schemeClr val="tx2"/>
                    </a:solidFill>
                  </a:rPr>
                  <a:t> j = 3 000 Kč</a:t>
                </a:r>
              </a:p>
              <a:p>
                <a:pPr marL="0" indent="0">
                  <a:buNone/>
                </a:pPr>
                <a:r>
                  <a:rPr lang="cs-CZ" b="1" dirty="0">
                    <a:solidFill>
                      <a:schemeClr val="tx2"/>
                    </a:solidFill>
                  </a:rPr>
                  <a:t> </a:t>
                </a:r>
                <a:r>
                  <a:rPr lang="cs-CZ" b="1" dirty="0" smtClean="0">
                    <a:solidFill>
                      <a:schemeClr val="tx2"/>
                    </a:solidFill>
                  </a:rPr>
                  <a:t>   </a:t>
                </a:r>
                <a:r>
                  <a:rPr lang="cs-CZ" dirty="0" smtClean="0">
                    <a:solidFill>
                      <a:schemeClr val="tx2"/>
                    </a:solidFill>
                  </a:rPr>
                  <a:t> p = 2 %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chemeClr val="tx2"/>
                    </a:solidFill>
                  </a:rPr>
                  <a:t> </a:t>
                </a:r>
                <a:r>
                  <a:rPr lang="cs-CZ" dirty="0" smtClean="0">
                    <a:solidFill>
                      <a:schemeClr val="tx2"/>
                    </a:solidFill>
                  </a:rPr>
                  <a:t>     t = 1 rok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chemeClr val="tx2"/>
                    </a:solidFill>
                  </a:rPr>
                  <a:t> </a:t>
                </a:r>
                <a:r>
                  <a:rPr lang="cs-CZ" dirty="0" smtClean="0">
                    <a:solidFill>
                      <a:schemeClr val="tx2"/>
                    </a:solidFill>
                  </a:rPr>
                  <a:t>     u = ? Kč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tx2"/>
                    </a:solidFill>
                  </a:rPr>
                  <a:t>   </a:t>
                </a:r>
                <a:r>
                  <a:rPr lang="cs-CZ" i="1" dirty="0" smtClean="0"/>
                  <a:t>Odpověď:</a:t>
                </a:r>
                <a:r>
                  <a:rPr lang="cs-CZ" i="1" dirty="0" smtClean="0">
                    <a:solidFill>
                      <a:schemeClr val="tx2"/>
                    </a:solidFill>
                  </a:rPr>
                  <a:t> </a:t>
                </a:r>
                <a:r>
                  <a:rPr lang="cs-CZ" b="1" i="1" dirty="0" smtClean="0"/>
                  <a:t>Roční úrok činí 60 Kč.</a:t>
                </a:r>
                <a:endParaRPr lang="cs-CZ" b="1" i="1" dirty="0"/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  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60648"/>
                <a:ext cx="8280920" cy="6120680"/>
              </a:xfrm>
              <a:blipFill rotWithShape="1">
                <a:blip r:embed="rId2"/>
                <a:stretch>
                  <a:fillRect l="-19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avá složená závorka 4"/>
          <p:cNvSpPr/>
          <p:nvPr/>
        </p:nvSpPr>
        <p:spPr>
          <a:xfrm>
            <a:off x="2951820" y="2492896"/>
            <a:ext cx="504056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779912" y="3060373"/>
                <a:ext cx="5184576" cy="809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/>
                          </a:rPr>
                          <m:t>𝑗</m:t>
                        </m:r>
                        <m:r>
                          <a:rPr lang="cs-CZ" sz="3200" b="0" i="1" smtClean="0">
                            <a:latin typeface="Cambria Math"/>
                          </a:rPr>
                          <m:t>.</m:t>
                        </m:r>
                        <m:r>
                          <a:rPr lang="cs-CZ" sz="3200" b="0" i="1" smtClean="0"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cs-CZ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/>
                          </a:rPr>
                          <m:t>3 000 . 2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cs-CZ" sz="3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/>
                          </a:rPr>
                          <m:t>30 . 2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sz="3200" dirty="0" smtClean="0"/>
                  <a:t> = </a:t>
                </a:r>
                <a:r>
                  <a:rPr lang="cs-CZ" sz="3200" b="1" u="sng" dirty="0" smtClean="0"/>
                  <a:t>60 Kč</a:t>
                </a:r>
                <a:r>
                  <a:rPr lang="cs-CZ" sz="3200" dirty="0" smtClean="0"/>
                  <a:t> </a:t>
                </a:r>
                <a:endParaRPr lang="cs-CZ" sz="3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060373"/>
                <a:ext cx="5184576" cy="809261"/>
              </a:xfrm>
              <a:prstGeom prst="rect">
                <a:avLst/>
              </a:prstGeom>
              <a:blipFill rotWithShape="1">
                <a:blip r:embed="rId3"/>
                <a:stretch>
                  <a:fillRect l="-2938" r="-118" b="-112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Šipka doleva 6"/>
          <p:cNvSpPr/>
          <p:nvPr/>
        </p:nvSpPr>
        <p:spPr>
          <a:xfrm>
            <a:off x="4932040" y="1124744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1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Vzorce pro jednoduché úrokování: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69168" y="1412776"/>
                <a:ext cx="8723312" cy="5184576"/>
              </a:xfrm>
            </p:spPr>
            <p:txBody>
              <a:bodyPr>
                <a:noAutofit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cs-CZ" dirty="0" smtClean="0"/>
                  <a:t>Úrok za 1 rok</a:t>
                </a:r>
                <a:r>
                  <a:rPr lang="cs-CZ" sz="3600" dirty="0" smtClean="0"/>
                  <a:t>:                 </a:t>
                </a:r>
                <a:r>
                  <a:rPr lang="cs-CZ" dirty="0" smtClean="0"/>
                  <a:t>Úrok za </a:t>
                </a:r>
                <a:r>
                  <a:rPr lang="cs-CZ" b="1" dirty="0" smtClean="0"/>
                  <a:t>r </a:t>
                </a:r>
                <a:r>
                  <a:rPr lang="cs-CZ" dirty="0" smtClean="0"/>
                  <a:t>roků:</a:t>
                </a:r>
                <a:endParaRPr lang="cs-CZ" sz="3600" dirty="0" smtClean="0"/>
              </a:p>
              <a:p>
                <a:pPr marL="0" indent="0">
                  <a:buNone/>
                </a:pPr>
                <a:r>
                  <a:rPr lang="cs-CZ" sz="3600" dirty="0" smtClean="0"/>
                  <a:t>        </a:t>
                </a:r>
                <a:r>
                  <a:rPr lang="cs-CZ" sz="3600" b="1" dirty="0" smtClean="0">
                    <a:solidFill>
                      <a:srgbClr val="C00000"/>
                    </a:solidFill>
                  </a:rPr>
                  <a:t>u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cs-CZ" sz="3600" dirty="0" smtClean="0"/>
                  <a:t>                          </a:t>
                </a:r>
                <a:r>
                  <a:rPr lang="cs-CZ" sz="3600" b="1" dirty="0" smtClean="0">
                    <a:solidFill>
                      <a:srgbClr val="C00000"/>
                    </a:solidFill>
                  </a:rPr>
                  <a:t>u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𝐫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endParaRPr lang="cs-CZ" sz="3600" dirty="0"/>
              </a:p>
              <a:p>
                <a:pPr>
                  <a:buFont typeface="Wingdings" pitchFamily="2" charset="2"/>
                  <a:buChar char="v"/>
                </a:pPr>
                <a:r>
                  <a:rPr lang="cs-CZ" dirty="0" smtClean="0"/>
                  <a:t>Úrok za 1 měsíc:               Úrok za </a:t>
                </a:r>
                <a:r>
                  <a:rPr lang="cs-CZ" b="1" dirty="0" smtClean="0"/>
                  <a:t>m</a:t>
                </a:r>
                <a:r>
                  <a:rPr lang="cs-CZ" dirty="0" smtClean="0"/>
                  <a:t> měsíců:</a:t>
                </a:r>
              </a:p>
              <a:p>
                <a:pPr marL="0" indent="0">
                  <a:buNone/>
                </a:pPr>
                <a:r>
                  <a:rPr lang="cs-CZ" sz="3600" b="1" dirty="0" smtClean="0">
                    <a:solidFill>
                      <a:srgbClr val="C00000"/>
                    </a:solidFill>
                  </a:rPr>
                  <a:t>       u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sz="3600" dirty="0" smtClean="0"/>
                  <a:t>                      </a:t>
                </a:r>
                <a:r>
                  <a:rPr lang="cs-CZ" sz="3600" b="1" dirty="0" smtClean="0">
                    <a:solidFill>
                      <a:srgbClr val="C00000"/>
                    </a:solidFill>
                  </a:rPr>
                  <a:t>u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𝐦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cs-CZ" sz="3600" dirty="0"/>
              </a:p>
              <a:p>
                <a:pPr>
                  <a:buFont typeface="Wingdings" pitchFamily="2" charset="2"/>
                  <a:buChar char="v"/>
                </a:pPr>
                <a:r>
                  <a:rPr lang="cs-CZ" dirty="0" smtClean="0"/>
                  <a:t>Úrok za jeden den:           Úrok za </a:t>
                </a:r>
                <a:r>
                  <a:rPr lang="cs-CZ" b="1" dirty="0" smtClean="0"/>
                  <a:t>d</a:t>
                </a:r>
                <a:r>
                  <a:rPr lang="cs-CZ" dirty="0" smtClean="0"/>
                  <a:t> dní:   </a:t>
                </a:r>
              </a:p>
              <a:p>
                <a:pPr marL="0" indent="0">
                  <a:buNone/>
                </a:pPr>
                <a:r>
                  <a:rPr lang="cs-CZ" sz="3600" dirty="0" smtClean="0"/>
                  <a:t>        </a:t>
                </a:r>
                <a:r>
                  <a:rPr lang="cs-CZ" sz="3600" b="1" dirty="0" smtClean="0">
                    <a:solidFill>
                      <a:srgbClr val="C00000"/>
                    </a:solidFill>
                  </a:rPr>
                  <a:t>u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</m:oMath>
                </a14:m>
                <a:r>
                  <a:rPr lang="cs-CZ" sz="3600" dirty="0" smtClean="0"/>
                  <a:t>                   </a:t>
                </a:r>
                <a:r>
                  <a:rPr lang="cs-CZ" sz="3600" b="1" dirty="0">
                    <a:solidFill>
                      <a:srgbClr val="C00000"/>
                    </a:solidFill>
                  </a:rPr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𝐣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𝐩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𝟏𝟎𝟎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36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168" y="1412776"/>
                <a:ext cx="8723312" cy="5184576"/>
              </a:xfrm>
              <a:blipFill rotWithShape="1">
                <a:blip r:embed="rId2"/>
                <a:stretch>
                  <a:fillRect l="-1607" t="-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4571999" y="-14241"/>
            <a:ext cx="396044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7129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Úlohy k procvičení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Pan Bláha si uložil v bance  na vkladní knížku 55 000 Kč na dobu 1 roku při úrokové míře 4,3 %. Vypočítejte výši úroků.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Paní Nováková si uložila na účet v bance 48 000 Kč  na dobu 1 roku při úrokové míře 3,9 %. Vypočítejte výši jejích úroků.</a:t>
            </a:r>
            <a:endParaRPr lang="cs-CZ" sz="3600" dirty="0"/>
          </a:p>
        </p:txBody>
      </p:sp>
      <p:pic>
        <p:nvPicPr>
          <p:cNvPr id="8194" name="Picture 2" descr="C:\Users\profesor\AppData\Local\Microsoft\Windows\Temporary Internet Files\Content.IE5\D6DDB9C5\MP9003900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26410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rofesor\AppData\Local\Microsoft\Windows\Temporary Internet Files\Content.IE5\D6DDB9C5\MP9003900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8680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5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100 % ……  55 000 </a:t>
            </a:r>
            <a:r>
              <a:rPr lang="cs-CZ" dirty="0"/>
              <a:t>K</a:t>
            </a:r>
            <a:r>
              <a:rPr lang="cs-CZ" dirty="0" smtClean="0"/>
              <a:t>č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1 % ……  550 Kč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4,3 % ……  2 365 Kč  (550 . 4,3 = 2 365)</a:t>
            </a:r>
          </a:p>
          <a:p>
            <a:pPr marL="0" indent="0">
              <a:buNone/>
            </a:pPr>
            <a:r>
              <a:rPr lang="cs-CZ" dirty="0" smtClean="0"/>
              <a:t>        Roční úrok činí 2 365 Kč.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100 % ……  48 000 Kč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1 % ……  480 Kč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3,9 % ……  1 872 Kč   (480 . 3,9 = 1 872)     </a:t>
            </a:r>
          </a:p>
          <a:p>
            <a:pPr marL="0" indent="0">
              <a:buNone/>
            </a:pPr>
            <a:r>
              <a:rPr lang="cs-CZ" dirty="0" smtClean="0"/>
              <a:t>        Roční úrok činí 1 872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2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Co se naučíme?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</a:t>
            </a:r>
            <a:r>
              <a:rPr lang="cs-CZ" dirty="0" smtClean="0">
                <a:solidFill>
                  <a:schemeClr val="tx2"/>
                </a:solidFill>
              </a:rPr>
              <a:t>ypočítat úrok z uloženého vkladu, který dostaneme od banky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vypočítat, kolik Kč zaplatíme bance navíc, když  u ní uzavřeme půjčku</a:t>
            </a:r>
          </a:p>
          <a:p>
            <a:r>
              <a:rPr lang="cs-CZ" dirty="0">
                <a:solidFill>
                  <a:schemeClr val="tx2"/>
                </a:solidFill>
              </a:rPr>
              <a:t>p</a:t>
            </a:r>
            <a:r>
              <a:rPr lang="cs-CZ" dirty="0" smtClean="0">
                <a:solidFill>
                  <a:schemeClr val="tx2"/>
                </a:solidFill>
              </a:rPr>
              <a:t>oznat, na čem závisí výše měsíčních splátek za půjčené peníze</a:t>
            </a:r>
          </a:p>
          <a:p>
            <a:r>
              <a:rPr lang="cs-CZ" dirty="0">
                <a:solidFill>
                  <a:schemeClr val="tx2"/>
                </a:solidFill>
              </a:rPr>
              <a:t>r</a:t>
            </a:r>
            <a:r>
              <a:rPr lang="cs-CZ" dirty="0" smtClean="0">
                <a:solidFill>
                  <a:schemeClr val="tx2"/>
                </a:solidFill>
              </a:rPr>
              <a:t>ozeznat, jaký způsob uložení peněz je pro nás nejvýhodnější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3077" name="Picture 5" descr="C:\Users\profesor\AppData\Local\Microsoft\Windows\Temporary Internet Files\Content.IE5\ARVCENKL\MP90043065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085184"/>
            <a:ext cx="223224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9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Základní pojmy finanční matematiky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cs-CZ" sz="4000" dirty="0" smtClean="0">
                <a:solidFill>
                  <a:schemeClr val="tx2"/>
                </a:solidFill>
              </a:rPr>
              <a:t>jistina</a:t>
            </a:r>
          </a:p>
          <a:p>
            <a:r>
              <a:rPr lang="cs-CZ" sz="4000" dirty="0" smtClean="0">
                <a:solidFill>
                  <a:schemeClr val="tx2"/>
                </a:solidFill>
              </a:rPr>
              <a:t>úrokovací doba</a:t>
            </a:r>
          </a:p>
          <a:p>
            <a:r>
              <a:rPr lang="cs-CZ" sz="4000" dirty="0">
                <a:solidFill>
                  <a:schemeClr val="tx2"/>
                </a:solidFill>
              </a:rPr>
              <a:t>ú</a:t>
            </a:r>
            <a:r>
              <a:rPr lang="cs-CZ" sz="4000" dirty="0" smtClean="0">
                <a:solidFill>
                  <a:schemeClr val="tx2"/>
                </a:solidFill>
              </a:rPr>
              <a:t>roková míra</a:t>
            </a:r>
          </a:p>
          <a:p>
            <a:r>
              <a:rPr lang="cs-CZ" sz="4000" dirty="0" smtClean="0">
                <a:solidFill>
                  <a:schemeClr val="tx2"/>
                </a:solidFill>
              </a:rPr>
              <a:t>úrok</a:t>
            </a:r>
          </a:p>
          <a:p>
            <a:pPr marL="0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profesor\AppData\Local\Microsoft\Windows\Temporary Internet Files\Content.IE5\ARVCENKL\MP90042360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87740"/>
            <a:ext cx="4176464" cy="439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1. JISTINA 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kapitál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je to vklad</a:t>
            </a:r>
          </a:p>
          <a:p>
            <a:r>
              <a:rPr lang="cs-CZ" dirty="0">
                <a:solidFill>
                  <a:schemeClr val="tx2"/>
                </a:solidFill>
              </a:rPr>
              <a:t>v</a:t>
            </a:r>
            <a:r>
              <a:rPr lang="cs-CZ" dirty="0" smtClean="0">
                <a:solidFill>
                  <a:schemeClr val="tx2"/>
                </a:solidFill>
              </a:rPr>
              <a:t>ýše uložené částky</a:t>
            </a:r>
          </a:p>
          <a:p>
            <a:r>
              <a:rPr lang="cs-CZ" dirty="0">
                <a:solidFill>
                  <a:schemeClr val="tx2"/>
                </a:solidFill>
              </a:rPr>
              <a:t>z</a:t>
            </a:r>
            <a:r>
              <a:rPr lang="cs-CZ" dirty="0" smtClean="0">
                <a:solidFill>
                  <a:schemeClr val="tx2"/>
                </a:solidFill>
              </a:rPr>
              <a:t>áklad pro výpočet úroku</a:t>
            </a:r>
          </a:p>
          <a:p>
            <a:r>
              <a:rPr lang="cs-CZ" dirty="0">
                <a:solidFill>
                  <a:schemeClr val="tx2"/>
                </a:solidFill>
              </a:rPr>
              <a:t>z</a:t>
            </a:r>
            <a:r>
              <a:rPr lang="cs-CZ" dirty="0" smtClean="0">
                <a:solidFill>
                  <a:schemeClr val="tx2"/>
                </a:solidFill>
              </a:rPr>
              <a:t>načí se ……….  </a:t>
            </a:r>
            <a:r>
              <a:rPr lang="cs-CZ" i="1" dirty="0">
                <a:solidFill>
                  <a:srgbClr val="C00000"/>
                </a:solidFill>
              </a:rPr>
              <a:t>j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098" name="Picture 2" descr="C:\Users\profesor\AppData\Local\Microsoft\Windows\Temporary Internet Files\Content.IE5\ARVCENKL\MP90031562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760" y="3789040"/>
            <a:ext cx="259228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rofesor\AppData\Local\Microsoft\Windows\Temporary Internet Files\Content.IE5\ARVCENKL\MP90031562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760" y="1556792"/>
            <a:ext cx="259228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8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2. ÚROKOVACÍ DOBA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4546848" cy="5112568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doba, po kterou máme uloženy peníze v bance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1 rok se zjednodušeně počítá   360 dní</a:t>
            </a:r>
          </a:p>
          <a:p>
            <a:r>
              <a:rPr lang="cs-CZ" dirty="0">
                <a:solidFill>
                  <a:schemeClr val="tx2"/>
                </a:solidFill>
              </a:rPr>
              <a:t>z</a:t>
            </a:r>
            <a:r>
              <a:rPr lang="cs-CZ" dirty="0" smtClean="0">
                <a:solidFill>
                  <a:schemeClr val="tx2"/>
                </a:solidFill>
              </a:rPr>
              <a:t>načí se ……….  </a:t>
            </a:r>
            <a:r>
              <a:rPr lang="cs-CZ" i="1" dirty="0" smtClean="0">
                <a:solidFill>
                  <a:srgbClr val="C00000"/>
                </a:solidFill>
              </a:rPr>
              <a:t>t</a:t>
            </a:r>
          </a:p>
          <a:p>
            <a:r>
              <a:rPr lang="cs-CZ" i="1" dirty="0">
                <a:solidFill>
                  <a:schemeClr val="tx2"/>
                </a:solidFill>
              </a:rPr>
              <a:t>m</a:t>
            </a:r>
            <a:r>
              <a:rPr lang="cs-CZ" i="1" dirty="0" smtClean="0">
                <a:solidFill>
                  <a:schemeClr val="tx2"/>
                </a:solidFill>
              </a:rPr>
              <a:t>ůže být vyjádřena: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2"/>
                </a:solidFill>
              </a:rPr>
              <a:t>počtem roků ….. r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solidFill>
                  <a:schemeClr val="tx2"/>
                </a:solidFill>
              </a:rPr>
              <a:t>p</a:t>
            </a:r>
            <a:r>
              <a:rPr lang="cs-CZ" sz="2800" dirty="0" smtClean="0">
                <a:solidFill>
                  <a:schemeClr val="tx2"/>
                </a:solidFill>
              </a:rPr>
              <a:t>očtem měsíců ….. m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2"/>
                </a:solidFill>
              </a:rPr>
              <a:t>počtem dnů …..  d</a:t>
            </a:r>
            <a:endParaRPr lang="cs-CZ" sz="2800" dirty="0">
              <a:solidFill>
                <a:schemeClr val="tx2"/>
              </a:solidFill>
            </a:endParaRPr>
          </a:p>
        </p:txBody>
      </p:sp>
      <p:pic>
        <p:nvPicPr>
          <p:cNvPr id="5122" name="Picture 2" descr="C:\Users\profesor\AppData\Local\Microsoft\Windows\Temporary Internet Files\Content.IE5\D6DDB9C5\MP90043095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570" y="1338389"/>
            <a:ext cx="3456384" cy="551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18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3</a:t>
            </a:r>
            <a:r>
              <a:rPr lang="cs-CZ" b="1" dirty="0" smtClean="0">
                <a:solidFill>
                  <a:schemeClr val="tx2"/>
                </a:solidFill>
              </a:rPr>
              <a:t>. ÚROKOVACÍ </a:t>
            </a:r>
            <a:r>
              <a:rPr lang="cs-CZ" b="1" dirty="0" smtClean="0">
                <a:solidFill>
                  <a:schemeClr val="tx2"/>
                </a:solidFill>
              </a:rPr>
              <a:t>MÍRA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52596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</a:t>
            </a:r>
            <a:r>
              <a:rPr lang="cs-CZ" dirty="0" smtClean="0">
                <a:solidFill>
                  <a:schemeClr val="tx2"/>
                </a:solidFill>
              </a:rPr>
              <a:t>roková sazba</a:t>
            </a:r>
          </a:p>
          <a:p>
            <a:r>
              <a:rPr lang="cs-CZ" dirty="0">
                <a:solidFill>
                  <a:schemeClr val="tx2"/>
                </a:solidFill>
              </a:rPr>
              <a:t>u</a:t>
            </a:r>
            <a:r>
              <a:rPr lang="cs-CZ" dirty="0" smtClean="0">
                <a:solidFill>
                  <a:schemeClr val="tx2"/>
                </a:solidFill>
              </a:rPr>
              <a:t>dává se v %</a:t>
            </a:r>
          </a:p>
          <a:p>
            <a:r>
              <a:rPr lang="cs-CZ" dirty="0">
                <a:solidFill>
                  <a:schemeClr val="tx2"/>
                </a:solidFill>
              </a:rPr>
              <a:t>p</a:t>
            </a:r>
            <a:r>
              <a:rPr lang="cs-CZ" dirty="0" smtClean="0">
                <a:solidFill>
                  <a:schemeClr val="tx2"/>
                </a:solidFill>
              </a:rPr>
              <a:t>očet procent, kterými se náš vklad v bance úročí</a:t>
            </a:r>
          </a:p>
          <a:p>
            <a:r>
              <a:rPr lang="cs-CZ" dirty="0">
                <a:solidFill>
                  <a:schemeClr val="tx2"/>
                </a:solidFill>
              </a:rPr>
              <a:t>v</a:t>
            </a:r>
            <a:r>
              <a:rPr lang="cs-CZ" dirty="0" smtClean="0">
                <a:solidFill>
                  <a:schemeClr val="tx2"/>
                </a:solidFill>
              </a:rPr>
              <a:t>ztahuje se na dobu 1 roku</a:t>
            </a:r>
          </a:p>
          <a:p>
            <a:r>
              <a:rPr lang="cs-CZ" dirty="0">
                <a:solidFill>
                  <a:schemeClr val="tx2"/>
                </a:solidFill>
              </a:rPr>
              <a:t>z</a:t>
            </a:r>
            <a:r>
              <a:rPr lang="cs-CZ" dirty="0" smtClean="0">
                <a:solidFill>
                  <a:schemeClr val="tx2"/>
                </a:solidFill>
              </a:rPr>
              <a:t>načí se ……….  </a:t>
            </a:r>
            <a:r>
              <a:rPr lang="cs-CZ" i="1" dirty="0">
                <a:solidFill>
                  <a:srgbClr val="C00000"/>
                </a:solidFill>
              </a:rPr>
              <a:t>p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6147" name="Picture 3" descr="C:\Users\profesor\AppData\Local\Microsoft\Windows\Temporary Internet Files\Content.IE5\ARVCENKL\MP900405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91030"/>
            <a:ext cx="286206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25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4. ÚROK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</a:t>
            </a:r>
            <a:r>
              <a:rPr lang="cs-CZ" dirty="0" smtClean="0">
                <a:solidFill>
                  <a:schemeClr val="tx2"/>
                </a:solidFill>
              </a:rPr>
              <a:t>dměna v Kč, kterou nám poskytne banka za uložení peněz</a:t>
            </a:r>
          </a:p>
          <a:p>
            <a:r>
              <a:rPr lang="cs-CZ" dirty="0">
                <a:solidFill>
                  <a:schemeClr val="tx2"/>
                </a:solidFill>
              </a:rPr>
              <a:t>z</a:t>
            </a:r>
            <a:r>
              <a:rPr lang="cs-CZ" dirty="0" smtClean="0">
                <a:solidFill>
                  <a:schemeClr val="tx2"/>
                </a:solidFill>
              </a:rPr>
              <a:t>načí se ……….  </a:t>
            </a:r>
            <a:r>
              <a:rPr lang="cs-CZ" i="1" dirty="0">
                <a:solidFill>
                  <a:srgbClr val="C00000"/>
                </a:solidFill>
              </a:rPr>
              <a:t>u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7170" name="Picture 2" descr="C:\Users\profesor\AppData\Local\Microsoft\Windows\Temporary Internet Files\Content.IE5\ARVCENKL\MP90038483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52936"/>
            <a:ext cx="5072608" cy="388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0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800" b="1" dirty="0" smtClean="0">
                <a:solidFill>
                  <a:schemeClr val="accent2"/>
                </a:solidFill>
              </a:rPr>
              <a:t>Úloha: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900" y="1844824"/>
            <a:ext cx="78488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latin typeface="Comic Sans MS" panose="030F0702030302020204" pitchFamily="66" charset="0"/>
              </a:rPr>
              <a:t>Jaký úrok </a:t>
            </a:r>
            <a:r>
              <a:rPr lang="cs-CZ" sz="4400" b="1" i="1" dirty="0" smtClean="0">
                <a:latin typeface="Comic Sans MS" panose="030F0702030302020204" pitchFamily="66" charset="0"/>
              </a:rPr>
              <a:t>u </a:t>
            </a:r>
            <a:r>
              <a:rPr lang="cs-CZ" sz="4400" dirty="0" smtClean="0">
                <a:latin typeface="Comic Sans MS" panose="030F0702030302020204" pitchFamily="66" charset="0"/>
              </a:rPr>
              <a:t>nám </a:t>
            </a:r>
            <a:r>
              <a:rPr lang="cs-CZ" sz="4400" dirty="0" smtClean="0">
                <a:latin typeface="Comic Sans MS" panose="030F0702030302020204" pitchFamily="66" charset="0"/>
              </a:rPr>
              <a:t>připíše banka </a:t>
            </a:r>
            <a:r>
              <a:rPr lang="cs-CZ" sz="4400" dirty="0" smtClean="0">
                <a:latin typeface="Comic Sans MS" panose="030F0702030302020204" pitchFamily="66" charset="0"/>
              </a:rPr>
              <a:t>za 1 rok, uložíme-li </a:t>
            </a:r>
            <a:r>
              <a:rPr lang="cs-CZ" sz="4400" dirty="0" smtClean="0">
                <a:latin typeface="Comic Sans MS" panose="030F0702030302020204" pitchFamily="66" charset="0"/>
              </a:rPr>
              <a:t>jistinu  </a:t>
            </a:r>
            <a:r>
              <a:rPr lang="cs-CZ" sz="4400" b="1" i="1" dirty="0" smtClean="0">
                <a:latin typeface="Comic Sans MS" panose="030F0702030302020204" pitchFamily="66" charset="0"/>
              </a:rPr>
              <a:t>j = 3 000 Kč</a:t>
            </a:r>
            <a:r>
              <a:rPr lang="cs-CZ" sz="4400" dirty="0" smtClean="0">
                <a:latin typeface="Comic Sans MS" panose="030F0702030302020204" pitchFamily="66" charset="0"/>
              </a:rPr>
              <a:t> při úrokové míře </a:t>
            </a:r>
            <a:r>
              <a:rPr lang="cs-CZ" sz="4400" b="1" i="1" dirty="0" smtClean="0">
                <a:latin typeface="Comic Sans MS" panose="030F0702030302020204" pitchFamily="66" charset="0"/>
              </a:rPr>
              <a:t>p = 2,0 % </a:t>
            </a:r>
            <a:r>
              <a:rPr lang="cs-CZ" sz="4400" dirty="0">
                <a:latin typeface="Comic Sans MS" panose="030F0702030302020204" pitchFamily="66" charset="0"/>
              </a:rPr>
              <a:t>?</a:t>
            </a:r>
            <a:endParaRPr lang="cs-CZ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0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1/ </a:t>
            </a:r>
            <a:r>
              <a:rPr lang="cs-CZ" i="1" u="sng" dirty="0" smtClean="0"/>
              <a:t>Úsudkem: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100 % ……….  3 000 Kč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1 % ……….        30 Kč  </a:t>
            </a:r>
            <a:r>
              <a:rPr lang="cs-CZ" sz="2000" dirty="0">
                <a:solidFill>
                  <a:srgbClr val="C00000"/>
                </a:solidFill>
              </a:rPr>
              <a:t>(</a:t>
            </a:r>
            <a:r>
              <a:rPr lang="cs-CZ" sz="2000" dirty="0" smtClean="0">
                <a:solidFill>
                  <a:srgbClr val="C00000"/>
                </a:solidFill>
              </a:rPr>
              <a:t>3000 : 100 = 30)</a:t>
            </a:r>
          </a:p>
          <a:p>
            <a:pPr marL="0" indent="0">
              <a:buNone/>
            </a:pPr>
            <a:r>
              <a:rPr lang="cs-CZ" dirty="0" smtClean="0"/>
              <a:t>                              2 % ……….        60 Kč</a:t>
            </a:r>
            <a:r>
              <a:rPr lang="cs-CZ" sz="2000" dirty="0" smtClean="0"/>
              <a:t>     </a:t>
            </a:r>
            <a:r>
              <a:rPr lang="cs-CZ" sz="2000" dirty="0" smtClean="0">
                <a:solidFill>
                  <a:srgbClr val="C00000"/>
                </a:solidFill>
              </a:rPr>
              <a:t>( 30 . 2 = 60)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   </a:t>
            </a:r>
            <a:r>
              <a:rPr lang="cs-CZ" dirty="0" smtClean="0"/>
              <a:t>odpověď:      </a:t>
            </a:r>
            <a:r>
              <a:rPr lang="cs-CZ" i="1" dirty="0" smtClean="0">
                <a:solidFill>
                  <a:srgbClr val="C00000"/>
                </a:solidFill>
              </a:rPr>
              <a:t>Roční úrok činí 60 Kč.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8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406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Wingdings</vt:lpstr>
      <vt:lpstr>Motiv systému Office</vt:lpstr>
      <vt:lpstr>ZÁKLADY FINANČNÍ MATEMATIKY</vt:lpstr>
      <vt:lpstr>Co se naučíme?</vt:lpstr>
      <vt:lpstr>Základní pojmy finanční matematiky</vt:lpstr>
      <vt:lpstr>1. JISTINA </vt:lpstr>
      <vt:lpstr>2. ÚROKOVACÍ DOBA</vt:lpstr>
      <vt:lpstr>3. ÚROKOVACÍ MÍRA</vt:lpstr>
      <vt:lpstr>4. ÚROK</vt:lpstr>
      <vt:lpstr>Úloha:</vt:lpstr>
      <vt:lpstr>Řešení:</vt:lpstr>
      <vt:lpstr>Prezentace aplikace PowerPoint</vt:lpstr>
      <vt:lpstr>Vzorce pro jednoduché úrokování:</vt:lpstr>
      <vt:lpstr>Úlohy k procvičení:</vt:lpstr>
      <vt:lpstr>Řešení: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profesor</dc:creator>
  <cp:lastModifiedBy>Jana Svobodová</cp:lastModifiedBy>
  <cp:revision>108</cp:revision>
  <dcterms:created xsi:type="dcterms:W3CDTF">2013-03-11T16:19:20Z</dcterms:created>
  <dcterms:modified xsi:type="dcterms:W3CDTF">2020-05-16T18:21:37Z</dcterms:modified>
</cp:coreProperties>
</file>