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0" r:id="rId2"/>
    <p:sldId id="305" r:id="rId3"/>
    <p:sldId id="306" r:id="rId4"/>
    <p:sldId id="307" r:id="rId5"/>
    <p:sldId id="308" r:id="rId6"/>
    <p:sldId id="309" r:id="rId7"/>
    <p:sldId id="310" r:id="rId8"/>
    <p:sldId id="301" r:id="rId9"/>
    <p:sldId id="313" r:id="rId10"/>
    <p:sldId id="314" r:id="rId11"/>
    <p:sldId id="259" r:id="rId12"/>
    <p:sldId id="260" r:id="rId13"/>
    <p:sldId id="292" r:id="rId14"/>
    <p:sldId id="293" r:id="rId15"/>
    <p:sldId id="291" r:id="rId16"/>
    <p:sldId id="296" r:id="rId17"/>
    <p:sldId id="297" r:id="rId18"/>
    <p:sldId id="298" r:id="rId19"/>
    <p:sldId id="299" r:id="rId20"/>
    <p:sldId id="257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315" r:id="rId32"/>
    <p:sldId id="271" r:id="rId33"/>
    <p:sldId id="294" r:id="rId34"/>
    <p:sldId id="295" r:id="rId35"/>
    <p:sldId id="272" r:id="rId36"/>
    <p:sldId id="316" r:id="rId37"/>
    <p:sldId id="273" r:id="rId38"/>
    <p:sldId id="274" r:id="rId39"/>
    <p:sldId id="258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318" r:id="rId57"/>
    <p:sldId id="319" r:id="rId58"/>
    <p:sldId id="317" r:id="rId5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3D9"/>
    <a:srgbClr val="F4EF36"/>
    <a:srgbClr val="C9DD0F"/>
    <a:srgbClr val="E40808"/>
    <a:srgbClr val="BD0707"/>
    <a:srgbClr val="8A1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274445A-5C63-435C-99EF-9052ED26D438}" type="datetimeFigureOut">
              <a:rPr lang="cs-CZ"/>
              <a:pPr>
                <a:defRPr/>
              </a:pPr>
              <a:t>30.05.2020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F451DF-F569-453A-9352-13ED6F0F22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14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DE0F9-1AB5-4BF6-8592-3E695B6B62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047895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C652-7160-4FA5-AF80-CD7E9CF026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221929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2DC67-A5F2-4E9D-A935-3594972FF7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340302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47F3E-34E4-4D08-B5F2-013E40B1CD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0269600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FA04-766C-4B44-BA3F-29E83C3E6A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5207430"/>
      </p:ext>
    </p:extLst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78F7-4284-45D8-8D60-CE3A7EEFC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440534"/>
      </p:ext>
    </p:extLst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9259-A36E-480B-B47D-3A7141499A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4104415"/>
      </p:ext>
    </p:extLst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BB33-D81C-4B81-858B-00DD1B01AD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282632"/>
      </p:ext>
    </p:extLst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6981D-5980-4602-B8C1-0A263A1576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918901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44A8-715A-4F75-9F2F-AA08A9B29E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9146258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FF1EF-B90D-48C4-83E3-50DE2C3EB1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879316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1150-711A-4C3B-8C2F-EBD4637D71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234377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DC33-C696-47D7-A52A-C95E4B8E1E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817763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26F9-EF38-4C8C-82F7-EF1BC5FDC1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950170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4516-7826-44F5-984B-E4165337A3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8953302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593C4-C877-4721-9BC9-56524C9CF0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6929090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0906-730F-4240-9EFC-A74635C660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1672512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1F63CFA-B26C-497E-A2AE-1274087406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ndar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ndar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ndar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ndar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inky.cz/zahranicni/137733-obrazem-vesmirny-neporadek-kolem-planety-zem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ideo" Target="mer_slun.mpeg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xa.jp/press/2007/11/20071113_kaguya_e.html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WdCd-FiXI" TargetMode="External"/><Relationship Id="rId2" Type="http://schemas.openxmlformats.org/officeDocument/2006/relationships/hyperlink" Target="http://www.solarviews.com/cap/index/solarsystem1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outube.com/watch?v=jlNEHKpQyio" TargetMode="External"/><Relationship Id="rId5" Type="http://schemas.openxmlformats.org/officeDocument/2006/relationships/hyperlink" Target="http://www.youtube.com/watch?v=7vCsq5DWGdU" TargetMode="External"/><Relationship Id="rId4" Type="http://schemas.openxmlformats.org/officeDocument/2006/relationships/hyperlink" Target="http://www.youtube.com/watch?v=y3DFqO2Uaw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inky.cz/zahranicni/137733-obrazem-vesmirny-neporadek-kolem-planety-zeme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286125"/>
            <a:ext cx="2616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0"/>
            <a:ext cx="30448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Nadpis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5972175" cy="939800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6.1.  </a:t>
            </a:r>
            <a:r>
              <a:rPr lang="cs-CZ" altLang="cs-CZ" smtClean="0"/>
              <a:t>Základní pojmy </a:t>
            </a:r>
            <a:r>
              <a:rPr lang="cs-CZ" altLang="cs-CZ" smtClean="0">
                <a:sym typeface="Wingdings" panose="05000000000000000000" pitchFamily="2" charset="2"/>
              </a:rPr>
              <a:t></a:t>
            </a:r>
            <a:endParaRPr lang="cs-CZ" altLang="cs-CZ" smtClean="0"/>
          </a:p>
        </p:txBody>
      </p:sp>
      <p:sp>
        <p:nvSpPr>
          <p:cNvPr id="5125" name="Zástupný symbol pro obsah 2"/>
          <p:cNvSpPr>
            <a:spLocks noGrp="1"/>
          </p:cNvSpPr>
          <p:nvPr>
            <p:ph idx="1"/>
          </p:nvPr>
        </p:nvSpPr>
        <p:spPr>
          <a:xfrm>
            <a:off x="142875" y="1628775"/>
            <a:ext cx="7669213" cy="5040313"/>
          </a:xfrm>
        </p:spPr>
        <p:txBody>
          <a:bodyPr/>
          <a:lstStyle/>
          <a:p>
            <a:pPr eaLnBrk="1" hangingPunct="1"/>
            <a:r>
              <a:rPr lang="cs-CZ" altLang="cs-CZ" sz="2200" b="1" smtClean="0">
                <a:solidFill>
                  <a:srgbClr val="F4EF36"/>
                </a:solidFill>
              </a:rPr>
              <a:t>Astronomie</a:t>
            </a:r>
            <a:r>
              <a:rPr lang="cs-CZ" altLang="cs-CZ" sz="2200" smtClean="0"/>
              <a:t> – věda, která zkoumá všechny vlastnosti vesmíru</a:t>
            </a:r>
          </a:p>
          <a:p>
            <a:pPr eaLnBrk="1" hangingPunct="1"/>
            <a:r>
              <a:rPr lang="cs-CZ" altLang="cs-CZ" sz="2200" b="1" smtClean="0">
                <a:solidFill>
                  <a:srgbClr val="F4EF36"/>
                </a:solidFill>
              </a:rPr>
              <a:t>Astrofyzika</a:t>
            </a:r>
            <a:r>
              <a:rPr lang="cs-CZ" altLang="cs-CZ" sz="2200" smtClean="0"/>
              <a:t> – část astronomie zaměřená na fyzikální vlastnosti nebeských těles</a:t>
            </a:r>
          </a:p>
          <a:p>
            <a:pPr eaLnBrk="1" hangingPunct="1"/>
            <a:r>
              <a:rPr lang="cs-CZ" altLang="cs-CZ" sz="2200" b="1" smtClean="0">
                <a:solidFill>
                  <a:srgbClr val="FFFF00"/>
                </a:solidFill>
              </a:rPr>
              <a:t>Astronomická jednotka</a:t>
            </a:r>
            <a:r>
              <a:rPr lang="cs-CZ" altLang="cs-CZ" sz="2200" smtClean="0">
                <a:solidFill>
                  <a:srgbClr val="FFFF00"/>
                </a:solidFill>
              </a:rPr>
              <a:t> </a:t>
            </a:r>
            <a:r>
              <a:rPr lang="cs-CZ" altLang="cs-CZ" sz="2200" smtClean="0"/>
              <a:t>(střední vzdálenost Země od Slunce)</a:t>
            </a:r>
          </a:p>
          <a:p>
            <a:pPr eaLnBrk="1" hangingPunct="1">
              <a:buFontTx/>
              <a:buNone/>
            </a:pPr>
            <a:r>
              <a:rPr lang="cs-CZ" altLang="cs-CZ" sz="2200" smtClean="0"/>
              <a:t>                    </a:t>
            </a:r>
            <a:r>
              <a:rPr lang="cs-CZ" altLang="cs-CZ" sz="2200" smtClean="0">
                <a:solidFill>
                  <a:srgbClr val="FFFF00"/>
                </a:solidFill>
              </a:rPr>
              <a:t>1AU = 149,5 milionu kilometrů</a:t>
            </a:r>
          </a:p>
          <a:p>
            <a:pPr eaLnBrk="1" hangingPunct="1">
              <a:buFontTx/>
              <a:buNone/>
            </a:pPr>
            <a:endParaRPr lang="cs-CZ" altLang="cs-CZ" sz="2200" smtClean="0"/>
          </a:p>
          <a:p>
            <a:pPr eaLnBrk="1" hangingPunct="1"/>
            <a:r>
              <a:rPr lang="cs-CZ" altLang="cs-CZ" sz="2200" b="1" smtClean="0">
                <a:solidFill>
                  <a:srgbClr val="FFFF00"/>
                </a:solidFill>
              </a:rPr>
              <a:t>Světelný rok</a:t>
            </a:r>
            <a:r>
              <a:rPr lang="cs-CZ" altLang="cs-CZ" sz="2200" smtClean="0">
                <a:solidFill>
                  <a:srgbClr val="FFFF00"/>
                </a:solidFill>
              </a:rPr>
              <a:t> </a:t>
            </a:r>
            <a:r>
              <a:rPr lang="cs-CZ" altLang="cs-CZ" sz="2200" smtClean="0"/>
              <a:t>(vzdálenost kam dorazí světlo za jeden rok) </a:t>
            </a:r>
          </a:p>
          <a:p>
            <a:pPr eaLnBrk="1" hangingPunct="1">
              <a:buFontTx/>
              <a:buNone/>
            </a:pPr>
            <a:r>
              <a:rPr lang="cs-CZ" altLang="cs-CZ" sz="2200" smtClean="0"/>
              <a:t>                    </a:t>
            </a:r>
            <a:r>
              <a:rPr lang="cs-CZ" altLang="cs-CZ" sz="2200" smtClean="0">
                <a:solidFill>
                  <a:srgbClr val="FFFF00"/>
                </a:solidFill>
              </a:rPr>
              <a:t>1 l.y. </a:t>
            </a:r>
            <a:r>
              <a:rPr lang="cs-CZ" altLang="cs-CZ" sz="2200" smtClean="0"/>
              <a:t>= 9,46.10</a:t>
            </a:r>
            <a:r>
              <a:rPr lang="cs-CZ" altLang="cs-CZ" sz="2200" baseline="30000" smtClean="0"/>
              <a:t>12</a:t>
            </a:r>
            <a:r>
              <a:rPr lang="cs-CZ" altLang="cs-CZ" sz="2200" smtClean="0"/>
              <a:t> km (asi 63,3 tisíc AU)</a:t>
            </a:r>
          </a:p>
          <a:p>
            <a:pPr eaLnBrk="1" hangingPunct="1">
              <a:buFontTx/>
              <a:buNone/>
            </a:pPr>
            <a:endParaRPr lang="cs-CZ" altLang="cs-CZ" sz="2200" smtClean="0"/>
          </a:p>
          <a:p>
            <a:pPr eaLnBrk="1" hangingPunct="1"/>
            <a:r>
              <a:rPr lang="cs-CZ" altLang="cs-CZ" sz="2200" b="1" smtClean="0">
                <a:solidFill>
                  <a:srgbClr val="FFFF00"/>
                </a:solidFill>
              </a:rPr>
              <a:t>Parsec</a:t>
            </a:r>
            <a:r>
              <a:rPr lang="cs-CZ" altLang="cs-CZ" sz="2200" smtClean="0"/>
              <a:t> (vzdálenost nebeského tělesa od Slunce, z něhož je vidět vzdálenost Země od Slunce pod úhlem 1 vteřina)</a:t>
            </a:r>
          </a:p>
          <a:p>
            <a:pPr eaLnBrk="1" hangingPunct="1">
              <a:buFontTx/>
              <a:buNone/>
            </a:pPr>
            <a:r>
              <a:rPr lang="cs-CZ" altLang="cs-CZ" sz="2200" smtClean="0"/>
              <a:t>                    </a:t>
            </a:r>
            <a:r>
              <a:rPr lang="cs-CZ" altLang="cs-CZ" sz="2200" smtClean="0">
                <a:solidFill>
                  <a:srgbClr val="FFFF00"/>
                </a:solidFill>
              </a:rPr>
              <a:t>1 pc </a:t>
            </a:r>
            <a:r>
              <a:rPr lang="cs-CZ" altLang="cs-CZ" sz="2200" smtClean="0"/>
              <a:t>= 3,26 l.y.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124004-original1-giy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48712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66800"/>
          </a:xfrm>
        </p:spPr>
        <p:txBody>
          <a:bodyPr/>
          <a:lstStyle/>
          <a:p>
            <a:r>
              <a:rPr lang="cs-CZ" altLang="cs-CZ" sz="2400" smtClean="0"/>
              <a:t>Vesmírné satelity a jejich trosky kolem Země na počítačové vizualizaci Evropské vesmírné agentury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6216650"/>
            <a:ext cx="878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zdroj:  </a:t>
            </a:r>
            <a:r>
              <a:rPr lang="cs-CZ" altLang="cs-CZ" sz="1800">
                <a:hlinkClick r:id="rId3"/>
              </a:rPr>
              <a:t>http://www.novinky.cz/zahranicni/137733-obrazem-vesmirny-neporadek-kolem-planety-zeme.html</a:t>
            </a:r>
            <a:endParaRPr lang="cs-CZ" altLang="cs-CZ" sz="1800"/>
          </a:p>
        </p:txBody>
      </p:sp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5267325" cy="17272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6.2.  </a:t>
            </a: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Slunce</a:t>
            </a:r>
            <a:b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</a:br>
            <a:r>
              <a:rPr lang="cs-CZ" sz="32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naše hvězda</a:t>
            </a:r>
          </a:p>
        </p:txBody>
      </p:sp>
      <p:pic>
        <p:nvPicPr>
          <p:cNvPr id="3075" name="Picture 3" descr="sun_half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0"/>
            <a:ext cx="3203575" cy="3079750"/>
          </a:xfr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8569325" cy="4392613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je nejdůležitějším zdrojem energie díky termonukleárním reakcím, které probíhají v jeho jádře </a:t>
            </a:r>
          </a:p>
          <a:p>
            <a:pPr eaLnBrk="1" hangingPunct="1"/>
            <a:r>
              <a:rPr lang="cs-CZ" altLang="cs-CZ" sz="2400" smtClean="0"/>
              <a:t>je od nás vzdáleno přibližně 150 miliónů kilometrů (1AU)</a:t>
            </a:r>
          </a:p>
          <a:p>
            <a:pPr eaLnBrk="1" hangingPunct="1"/>
            <a:r>
              <a:rPr lang="cs-CZ" altLang="cs-CZ" sz="2400" smtClean="0"/>
              <a:t>soustřeďuje v sobě 99,78% hmoty celé sluneční soustavy</a:t>
            </a:r>
          </a:p>
          <a:p>
            <a:pPr eaLnBrk="1" hangingPunct="1"/>
            <a:r>
              <a:rPr lang="cs-CZ" altLang="cs-CZ" sz="2400" smtClean="0"/>
              <a:t>do průměru se naše Země vejde 109krát </a:t>
            </a:r>
          </a:p>
          <a:p>
            <a:pPr eaLnBrk="1" hangingPunct="1"/>
            <a:r>
              <a:rPr lang="cs-CZ" altLang="cs-CZ" sz="2400" smtClean="0"/>
              <a:t>ze 73% tvoří nitro Slunce vodík a z 25% helium </a:t>
            </a:r>
          </a:p>
          <a:p>
            <a:pPr eaLnBrk="1" hangingPunct="1"/>
            <a:r>
              <a:rPr lang="cs-CZ" altLang="cs-CZ" sz="2400" smtClean="0"/>
              <a:t>je staré kolem 4,5 miliardy let </a:t>
            </a:r>
          </a:p>
          <a:p>
            <a:pPr eaLnBrk="1" hangingPunct="1"/>
            <a:r>
              <a:rPr lang="cs-CZ" altLang="cs-CZ" sz="2400" smtClean="0"/>
              <a:t>bude svítit ještě přibližně 7 miliard let </a:t>
            </a:r>
          </a:p>
          <a:p>
            <a:pPr eaLnBrk="1" hangingPunct="1"/>
            <a:r>
              <a:rPr lang="cs-CZ" altLang="cs-CZ" sz="2400" smtClean="0"/>
              <a:t>leží asi v 1/3 průměru disku naší Galaxie (asi 30 000 světelných let od jejího středu)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Složení Slunce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75"/>
            <a:ext cx="5435600" cy="5383213"/>
          </a:xfrm>
        </p:spPr>
        <p:txBody>
          <a:bodyPr/>
          <a:lstStyle/>
          <a:p>
            <a:pPr eaLnBrk="1" hangingPunct="1"/>
            <a:r>
              <a:rPr lang="cs-CZ" altLang="cs-CZ" sz="2000" u="sng" smtClean="0">
                <a:solidFill>
                  <a:srgbClr val="FFFF00"/>
                </a:solidFill>
              </a:rPr>
              <a:t>jádro</a:t>
            </a:r>
            <a:r>
              <a:rPr lang="cs-CZ" altLang="cs-CZ" sz="2000" smtClean="0"/>
              <a:t> – zdroj energie, teplota je asi 15 milionů stupňů, probíhají zde termonukleární reakce 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každou sekundu se v jádře přemění 560 milionů tun vodíku v 556 milionů tun helia, zbylé 4 miliony tun z tohoto množství se přemění v záření v podobě fotonů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hustota je 100krát větší než hustota vody</a:t>
            </a:r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/>
            <a:r>
              <a:rPr lang="cs-CZ" altLang="cs-CZ" sz="2000" smtClean="0"/>
              <a:t>energie vzniklá ve středu Slunce putuje na povrch asi 2 miliony let přes </a:t>
            </a:r>
            <a:r>
              <a:rPr lang="cs-CZ" altLang="cs-CZ" sz="2000" smtClean="0">
                <a:solidFill>
                  <a:srgbClr val="FFFF00"/>
                </a:solidFill>
              </a:rPr>
              <a:t>zářivou</a:t>
            </a:r>
            <a:r>
              <a:rPr lang="cs-CZ" altLang="cs-CZ" sz="2000" smtClean="0"/>
              <a:t> a </a:t>
            </a:r>
            <a:r>
              <a:rPr lang="cs-CZ" altLang="cs-CZ" sz="2000" smtClean="0">
                <a:solidFill>
                  <a:srgbClr val="FFFF00"/>
                </a:solidFill>
              </a:rPr>
              <a:t>konvektivní oblast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       </a:t>
            </a:r>
          </a:p>
        </p:txBody>
      </p:sp>
      <p:pic>
        <p:nvPicPr>
          <p:cNvPr id="4100" name="Picture 4" descr="sun_structur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412875"/>
            <a:ext cx="3779837" cy="488632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333375"/>
            <a:ext cx="4392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Fotosféra</a:t>
            </a:r>
          </a:p>
        </p:txBody>
      </p:sp>
      <p:pic>
        <p:nvPicPr>
          <p:cNvPr id="5123" name="Picture 3" descr="solar-gran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32051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unspot_newton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313112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3716338"/>
            <a:ext cx="4968875" cy="2736850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při pozorování fotosféry v bílém světle se povrch jeví zrnitý, tato jasná zrna, zvaná </a:t>
            </a:r>
            <a:r>
              <a:rPr lang="cs-CZ" altLang="cs-CZ" sz="2000" u="sng" smtClean="0">
                <a:solidFill>
                  <a:srgbClr val="F4EF36"/>
                </a:solidFill>
              </a:rPr>
              <a:t>granule</a:t>
            </a:r>
            <a:r>
              <a:rPr lang="cs-CZ" altLang="cs-CZ" sz="2000" smtClean="0">
                <a:solidFill>
                  <a:srgbClr val="F4EF36"/>
                </a:solidFill>
              </a:rPr>
              <a:t>, jsou proudy horkých plynů </a:t>
            </a:r>
          </a:p>
          <a:p>
            <a:pPr eaLnBrk="1" hangingPunct="1"/>
            <a:endParaRPr lang="cs-CZ" altLang="cs-CZ" sz="2000" smtClean="0">
              <a:solidFill>
                <a:srgbClr val="F4EF36"/>
              </a:solidFill>
            </a:endParaRPr>
          </a:p>
          <a:p>
            <a:pPr eaLnBrk="1" hangingPunct="1"/>
            <a:r>
              <a:rPr lang="cs-CZ" altLang="cs-CZ" sz="2000" u="sng" smtClean="0">
                <a:solidFill>
                  <a:srgbClr val="F4EF36"/>
                </a:solidFill>
              </a:rPr>
              <a:t>sluneční skvrny</a:t>
            </a:r>
            <a:r>
              <a:rPr lang="cs-CZ" altLang="cs-CZ" sz="2000" smtClean="0">
                <a:solidFill>
                  <a:srgbClr val="F4EF36"/>
                </a:solidFill>
              </a:rPr>
              <a:t> - tmavší oblasti na povrchu s nižší teplotou, někdy velké i 50 tisíc km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7175" y="1484313"/>
            <a:ext cx="4826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4EF36"/>
                </a:solidFill>
              </a:rPr>
              <a:t>obdoba povrchu Slunce, která se neustále mění  (vznikají a zanikají skvrny, protuberance, erupce a jiné)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 build="p"/>
      <p:bldP spid="5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404813"/>
            <a:ext cx="4402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Chromosféra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84538"/>
            <a:ext cx="5221288" cy="3384550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nelze ji přímo pozorovat </a:t>
            </a:r>
            <a:r>
              <a:rPr lang="cs-CZ" altLang="cs-CZ" sz="2000" smtClean="0">
                <a:solidFill>
                  <a:srgbClr val="F4EF36"/>
                </a:solidFill>
                <a:latin typeface="Arial" panose="020B0604020202020204" pitchFamily="34" charset="0"/>
              </a:rPr>
              <a:t>(</a:t>
            </a:r>
            <a:r>
              <a:rPr lang="cs-CZ" altLang="cs-CZ" sz="2000" smtClean="0">
                <a:solidFill>
                  <a:srgbClr val="F4EF36"/>
                </a:solidFill>
              </a:rPr>
              <a:t>jen při úplném zatmění Slunce</a:t>
            </a:r>
            <a:r>
              <a:rPr lang="cs-CZ" altLang="cs-CZ" sz="2000" smtClean="0">
                <a:solidFill>
                  <a:srgbClr val="F4EF36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/>
            <a:endParaRPr lang="cs-CZ" altLang="cs-CZ" sz="2000" smtClean="0">
              <a:solidFill>
                <a:srgbClr val="F4EF3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nad výškou 3000 km je chromosféra velmi nehomogenní, je složena z úzkých výtrysků plynů – </a:t>
            </a:r>
            <a:r>
              <a:rPr lang="cs-CZ" altLang="cs-CZ" sz="2000" u="sng" smtClean="0">
                <a:solidFill>
                  <a:srgbClr val="F4EF36"/>
                </a:solidFill>
              </a:rPr>
              <a:t>spikulí</a:t>
            </a:r>
            <a:r>
              <a:rPr lang="cs-CZ" altLang="cs-CZ" sz="2000" smtClean="0">
                <a:solidFill>
                  <a:srgbClr val="F4EF36"/>
                </a:solidFill>
                <a:latin typeface="Arial" panose="020B0604020202020204" pitchFamily="34" charset="0"/>
              </a:rPr>
              <a:t>, ty</a:t>
            </a:r>
            <a:r>
              <a:rPr lang="cs-CZ" altLang="cs-CZ" sz="2000" smtClean="0">
                <a:solidFill>
                  <a:srgbClr val="F4EF36"/>
                </a:solidFill>
              </a:rPr>
              <a:t> zasahují až do výšky přes 20 000 km</a:t>
            </a:r>
            <a:endParaRPr lang="cs-CZ" altLang="cs-CZ" sz="2000" smtClean="0">
              <a:solidFill>
                <a:srgbClr val="F4EF36"/>
              </a:solidFill>
              <a:latin typeface="Arial" panose="020B0604020202020204" pitchFamily="34" charset="0"/>
            </a:endParaRPr>
          </a:p>
          <a:p>
            <a:pPr eaLnBrk="1" hangingPunct="1"/>
            <a:endParaRPr lang="cs-CZ" altLang="cs-CZ" sz="2000" smtClean="0">
              <a:solidFill>
                <a:srgbClr val="F4EF3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typickými útvary jsou </a:t>
            </a:r>
            <a:r>
              <a:rPr lang="cs-CZ" altLang="cs-CZ" sz="2000" u="sng" smtClean="0">
                <a:solidFill>
                  <a:srgbClr val="F4EF36"/>
                </a:solidFill>
              </a:rPr>
              <a:t>erupce</a:t>
            </a:r>
            <a:r>
              <a:rPr lang="cs-CZ" altLang="cs-CZ" sz="2000" smtClean="0">
                <a:solidFill>
                  <a:srgbClr val="F4EF36"/>
                </a:solidFill>
              </a:rPr>
              <a:t> - náhlá zjasnění v chromosféře</a:t>
            </a:r>
          </a:p>
        </p:txBody>
      </p:sp>
      <p:pic>
        <p:nvPicPr>
          <p:cNvPr id="6148" name="Picture 4" descr="erupce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37798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pikule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7798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56100" y="1484313"/>
            <a:ext cx="44989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solidFill>
                  <a:srgbClr val="F4EF36"/>
                </a:solidFill>
              </a:rPr>
              <a:t>relativně tenká a řídká vrstva - sahá do  výšky 3000 km nad fotosféru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200">
              <a:solidFill>
                <a:srgbClr val="F4EF3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200">
                <a:solidFill>
                  <a:srgbClr val="F4EF36"/>
                </a:solidFill>
              </a:rPr>
              <a:t>její teplota roste směrem od Slunce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71938" y="1428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4EF36"/>
                </a:solidFill>
                <a:latin typeface="Arial" panose="020B0604020202020204" pitchFamily="34" charset="0"/>
              </a:rPr>
              <a:t>spikule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929563" y="6357938"/>
            <a:ext cx="935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4EF36"/>
                </a:solidFill>
                <a:latin typeface="Arial" panose="020B0604020202020204" pitchFamily="34" charset="0"/>
              </a:rPr>
              <a:t>erupce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0" grpId="0"/>
      <p:bldP spid="6151" grpId="0"/>
      <p:bldP spid="61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paceaurora_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60350"/>
            <a:ext cx="382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rotuberance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2766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korona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00563"/>
            <a:ext cx="363537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uro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143500"/>
            <a:ext cx="33004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143250" y="500063"/>
            <a:ext cx="2727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Koróna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2875" y="2357438"/>
            <a:ext cx="8858250" cy="28575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rgbClr val="FFFF00"/>
                </a:solidFill>
              </a:rPr>
              <a:t>oblast nad chromosférou, je to jakási řídká horní atmosféra Slunce,  teplota koróny v blízkosti Slunce je víc než 1000 000°C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rgbClr val="FFFF00"/>
                </a:solidFill>
              </a:rPr>
              <a:t>je pozorovatelná během úplného zatmění Slunce</a:t>
            </a:r>
          </a:p>
          <a:p>
            <a:pPr eaLnBrk="1" hangingPunct="1">
              <a:lnSpc>
                <a:spcPct val="90000"/>
              </a:lnSpc>
            </a:pPr>
            <a:endParaRPr lang="cs-CZ" altLang="cs-CZ" sz="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u="sng" smtClean="0">
                <a:solidFill>
                  <a:srgbClr val="FFFF00"/>
                </a:solidFill>
              </a:rPr>
              <a:t>protuberance</a:t>
            </a:r>
            <a:r>
              <a:rPr lang="cs-CZ" altLang="cs-CZ" sz="2000" smtClean="0">
                <a:solidFill>
                  <a:srgbClr val="FFFF00"/>
                </a:solidFill>
              </a:rPr>
              <a:t>  - výtrysky sluneční hmoty desetitisíce kilometrů nad povrch, ovládané magnetickým polem Slunce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8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u="sng" smtClean="0">
                <a:solidFill>
                  <a:srgbClr val="FFFF00"/>
                </a:solidFill>
              </a:rPr>
              <a:t>sluneční vítr</a:t>
            </a:r>
            <a:r>
              <a:rPr lang="cs-CZ" altLang="cs-CZ" sz="2000" smtClean="0">
                <a:solidFill>
                  <a:srgbClr val="FFFF00"/>
                </a:solidFill>
              </a:rPr>
              <a:t> - proudy nabitých částic vyvržených ze Slunce, vytváří vnější atmosféru Slunce - korónu, při průniku do magnetosféry Země dochází k polárním zářím a magnetickým bouřím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5" descr="6-ec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8429625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Obrázek 4" descr="GPH_1B02_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2386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Zatmění Slunce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0813" y="2714625"/>
            <a:ext cx="2386012" cy="151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smtClean="0">
                <a:solidFill>
                  <a:srgbClr val="E40808"/>
                </a:solidFill>
              </a:rPr>
              <a:t>Typy:</a:t>
            </a:r>
          </a:p>
          <a:p>
            <a:pPr eaLnBrk="1" hangingPunct="1"/>
            <a:r>
              <a:rPr lang="cs-CZ" altLang="cs-CZ" sz="2000" smtClean="0">
                <a:solidFill>
                  <a:srgbClr val="E40808"/>
                </a:solidFill>
              </a:rPr>
              <a:t>Částečné</a:t>
            </a:r>
          </a:p>
          <a:p>
            <a:pPr eaLnBrk="1" hangingPunct="1"/>
            <a:r>
              <a:rPr lang="cs-CZ" altLang="cs-CZ" sz="2000" smtClean="0">
                <a:solidFill>
                  <a:srgbClr val="E40808"/>
                </a:solidFill>
              </a:rPr>
              <a:t>Úplné</a:t>
            </a:r>
          </a:p>
          <a:p>
            <a:pPr eaLnBrk="1" hangingPunct="1"/>
            <a:r>
              <a:rPr lang="cs-CZ" altLang="cs-CZ" sz="2000" smtClean="0">
                <a:solidFill>
                  <a:srgbClr val="E40808"/>
                </a:solidFill>
              </a:rPr>
              <a:t>Prstencové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5286375" y="1428750"/>
            <a:ext cx="345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rgbClr val="E40808"/>
                </a:solidFill>
              </a:rPr>
              <a:t>Nastane, pokud se Měsíc dostane mezi Zemi a Slunce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4" descr="6-annu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0233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 descr="6-to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8882063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-ecl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8642350" cy="4038600"/>
          </a:xfrm>
          <a:noFill/>
        </p:spPr>
      </p:pic>
      <p:pic>
        <p:nvPicPr>
          <p:cNvPr id="23555" name="Picture 3" descr="721-zatmeni_anim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2381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24300" y="6021388"/>
            <a:ext cx="1944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E40808"/>
                </a:solidFill>
                <a:latin typeface="Arial" panose="020B0604020202020204" pitchFamily="34" charset="0"/>
              </a:rPr>
              <a:t>29. březen 2006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Pro srovnání – velikost několika objektů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5137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6913563" cy="1268413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6.3.  </a:t>
            </a: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Vnitřní planety</a:t>
            </a:r>
          </a:p>
        </p:txBody>
      </p:sp>
      <p:pic>
        <p:nvPicPr>
          <p:cNvPr id="10243" name="Picture 3" descr="merkur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342625"/>
              </a:clrFrom>
              <a:clrTo>
                <a:srgbClr val="342625">
                  <a:alpha val="0"/>
                </a:srgbClr>
              </a:clrTo>
            </a:clrChange>
            <a:lum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1655763" cy="1725612"/>
          </a:xfrm>
          <a:noFill/>
        </p:spPr>
      </p:pic>
      <p:pic>
        <p:nvPicPr>
          <p:cNvPr id="10244" name="Picture 4" descr="earth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789363"/>
            <a:ext cx="2087563" cy="2068512"/>
          </a:xfrm>
          <a:noFill/>
        </p:spPr>
      </p:pic>
      <p:pic>
        <p:nvPicPr>
          <p:cNvPr id="10245" name="Picture 5" descr="mars_disq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Venuspioneeru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A1511"/>
              </a:clrFrom>
              <a:clrTo>
                <a:srgbClr val="0A1511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1494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211638" y="1989138"/>
            <a:ext cx="2027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>
                <a:solidFill>
                  <a:srgbClr val="E40808"/>
                </a:solidFill>
              </a:rPr>
              <a:t>Venuše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4213" y="3716338"/>
            <a:ext cx="20272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>
                <a:solidFill>
                  <a:srgbClr val="E40808"/>
                </a:solidFill>
              </a:rPr>
              <a:t>Země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48263" y="4508500"/>
            <a:ext cx="2027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>
                <a:solidFill>
                  <a:srgbClr val="E40808"/>
                </a:solidFill>
              </a:rPr>
              <a:t>Mars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628775"/>
            <a:ext cx="2027237" cy="576263"/>
          </a:xfrm>
        </p:spPr>
        <p:txBody>
          <a:bodyPr/>
          <a:lstStyle/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 smtClean="0">
                <a:solidFill>
                  <a:srgbClr val="E40808"/>
                </a:solidFill>
              </a:rPr>
              <a:t>Merkur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908175" y="6308725"/>
            <a:ext cx="511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FF00"/>
                </a:solidFill>
              </a:rPr>
              <a:t>Terestrické planety – planety typu Země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7" grpId="0"/>
      <p:bldP spid="10248" grpId="0"/>
      <p:bldP spid="10249" grpId="0"/>
      <p:bldP spid="10250" grpId="0" build="p"/>
      <p:bldP spid="102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merkur_02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62350"/>
            <a:ext cx="471646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Sl_s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9338" y="0"/>
            <a:ext cx="5554662" cy="1785938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Merkur  </a:t>
            </a:r>
            <a:r>
              <a:rPr lang="cs-CZ" sz="2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/>
            </a:r>
            <a:br>
              <a:rPr lang="cs-CZ" sz="2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</a:br>
            <a:r>
              <a:rPr lang="cs-CZ" sz="2400" b="1" smtClean="0">
                <a:solidFill>
                  <a:srgbClr val="F4EF36"/>
                </a:solidFill>
              </a:rPr>
              <a:t>Mercurius = bůh obchodu a zisku</a:t>
            </a:r>
            <a:r>
              <a:rPr lang="cs-CZ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18488" cy="3025775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nejmenší planeta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nejkratší doba oběhu 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nejblíže Slunci, proto je špatně pozorovatelný ze Země </a:t>
            </a:r>
            <a:endParaRPr lang="cs-CZ" altLang="cs-CZ" sz="2400" smtClean="0">
              <a:solidFill>
                <a:srgbClr val="F4EF3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nemá téměř žádnou atmosféru, proto dochází k velkým teplotním rozdílům 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na povrchu obrovské krátery</a:t>
            </a:r>
            <a:endParaRPr lang="cs-CZ" altLang="cs-CZ" sz="2400" smtClean="0">
              <a:solidFill>
                <a:srgbClr val="F4EF3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podobá se našemu Měsíci</a:t>
            </a:r>
          </a:p>
        </p:txBody>
      </p:sp>
      <p:pic>
        <p:nvPicPr>
          <p:cNvPr id="12292" name="Picture 4" descr="mersig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550" y="5734050"/>
            <a:ext cx="895350" cy="714375"/>
          </a:xfr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9" descr="merk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1796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6" descr="Solar_sy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merkur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6858000"/>
          </a:xfr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067175" y="274638"/>
            <a:ext cx="4619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Merkur</a:t>
            </a:r>
          </a:p>
        </p:txBody>
      </p:sp>
      <p:graphicFrame>
        <p:nvGraphicFramePr>
          <p:cNvPr id="21541" name="Group 37"/>
          <p:cNvGraphicFramePr>
            <a:graphicFrameLocks noGrp="1"/>
          </p:cNvGraphicFramePr>
          <p:nvPr>
            <p:ph sz="half" idx="1"/>
          </p:nvPr>
        </p:nvGraphicFramePr>
        <p:xfrm>
          <a:off x="1692275" y="1773238"/>
          <a:ext cx="4319588" cy="4886325"/>
        </p:xfrm>
        <a:graphic>
          <a:graphicData uri="http://schemas.openxmlformats.org/drawingml/2006/table">
            <a:tbl>
              <a:tblPr/>
              <a:tblGrid>
                <a:gridCol w="2160588"/>
                <a:gridCol w="2159000"/>
              </a:tblGrid>
              <a:tr h="625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Rovníkový poloměr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(km)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2 439,7 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Střední vzdálenost od Slunce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(AU)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0,3871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Oběžná doba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(dny)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88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Doba rotace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(dny)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58,6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Hmotnos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t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(kg)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3,302 * 10</a:t>
                      </a:r>
                      <a:r>
                        <a:rPr kumimoji="0" 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23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Teplota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 (°C)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-180 až 430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Hustota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(kg/m</a:t>
                      </a:r>
                      <a:r>
                        <a:rPr kumimoji="0" lang="cs-CZ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5427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er_slun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0"/>
            <a:ext cx="40513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merkur2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3527425" cy="2479675"/>
          </a:xfr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3744912" cy="142557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Merkur </a:t>
            </a:r>
            <a: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významná data</a:t>
            </a:r>
            <a:endParaRPr lang="cs-CZ" sz="4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-280988"/>
            <a:ext cx="1406525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Významná Data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60" name="Group 32"/>
          <p:cNvGraphicFramePr>
            <a:graphicFrameLocks noGrp="1"/>
          </p:cNvGraphicFramePr>
          <p:nvPr/>
        </p:nvGraphicFramePr>
        <p:xfrm>
          <a:off x="0" y="4624388"/>
          <a:ext cx="9144000" cy="2233612"/>
        </p:xfrm>
        <a:graphic>
          <a:graphicData uri="http://schemas.openxmlformats.org/drawingml/2006/table">
            <a:tbl>
              <a:tblPr/>
              <a:tblGrid>
                <a:gridCol w="901700"/>
                <a:gridCol w="82423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1610  -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Galileo Galilei provedl první pozorování Merkuru dalekohledem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1631  -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První pozorování přechodu Merkuru přes sluneční disk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1968  -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Surveyor 7 pořídil první kosmický snímek Merkuru, z měsíčního povrchu.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1974  -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První oblet sondy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Mariner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 10 - ve vzdálenosti 900 km od Merkuru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3" name="Text Box 47"/>
          <p:cNvSpPr txBox="1">
            <a:spLocks noChangeArrowheads="1"/>
          </p:cNvSpPr>
          <p:nvPr/>
        </p:nvSpPr>
        <p:spPr bwMode="auto">
          <a:xfrm>
            <a:off x="7812088" y="33337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folHlink"/>
                </a:solidFill>
                <a:latin typeface="Arial" panose="020B0604020202020204" pitchFamily="34" charset="0"/>
              </a:rPr>
              <a:t>klikni si sem</a:t>
            </a:r>
          </a:p>
        </p:txBody>
      </p:sp>
      <p:pic>
        <p:nvPicPr>
          <p:cNvPr id="27664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25209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8" descr="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67481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8"/>
                </p:tgtEl>
              </p:cMediaNode>
            </p:video>
          </p:childTnLst>
        </p:cTn>
      </p:par>
    </p:tnLst>
    <p:bldLst>
      <p:bldP spid="1434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venus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00788" cy="184467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Venuše </a:t>
            </a:r>
            <a:br>
              <a:rPr lang="cs-CZ" sz="4000" b="1" dirty="0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sz="2000" b="1" dirty="0" err="1" smtClean="0">
                <a:solidFill>
                  <a:srgbClr val="F4EF36"/>
                </a:solidFill>
              </a:rPr>
              <a:t>Venus</a:t>
            </a:r>
            <a:r>
              <a:rPr lang="cs-CZ" sz="2000" b="1" dirty="0" smtClean="0">
                <a:solidFill>
                  <a:srgbClr val="F4EF36"/>
                </a:solidFill>
              </a:rPr>
              <a:t>, česky Venuše, znamená: půvab, krása, vděk</a:t>
            </a:r>
            <a:br>
              <a:rPr lang="cs-CZ" sz="2000" b="1" dirty="0" smtClean="0">
                <a:solidFill>
                  <a:srgbClr val="F4EF36"/>
                </a:solidFill>
              </a:rPr>
            </a:br>
            <a:r>
              <a:rPr lang="cs-CZ" sz="2000" b="1" dirty="0" smtClean="0">
                <a:solidFill>
                  <a:srgbClr val="F4EF36"/>
                </a:solidFill>
              </a:rPr>
              <a:t>Dříve staroitalská bohyně jara a probouzející se přírody, teprve později bohyně krásy.</a:t>
            </a:r>
            <a:r>
              <a:rPr lang="cs-CZ" sz="2000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964612" cy="3457575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jeden z nejjasnějších objektů na obloze, 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skoro stejně velká jako Země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rotace kolem vlastní osy je velmi pomalá a probíhá od východu na západ, v obráceném směru než u ostatních planet 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má atmosféru, ale obsahuje CO</a:t>
            </a:r>
            <a:r>
              <a:rPr lang="cs-CZ" altLang="cs-CZ" sz="2000" baseline="-25000" smtClean="0">
                <a:solidFill>
                  <a:srgbClr val="F4EF36"/>
                </a:solidFill>
              </a:rPr>
              <a:t>2</a:t>
            </a:r>
            <a:r>
              <a:rPr lang="cs-CZ" altLang="cs-CZ" sz="2000" smtClean="0">
                <a:solidFill>
                  <a:srgbClr val="F4EF36"/>
                </a:solidFill>
              </a:rPr>
              <a:t>, dusík a H</a:t>
            </a:r>
            <a:r>
              <a:rPr lang="cs-CZ" altLang="cs-CZ" sz="2000" baseline="-25000" smtClean="0">
                <a:solidFill>
                  <a:srgbClr val="F4EF36"/>
                </a:solidFill>
              </a:rPr>
              <a:t>2</a:t>
            </a:r>
            <a:r>
              <a:rPr lang="cs-CZ" altLang="cs-CZ" sz="2000" smtClean="0">
                <a:solidFill>
                  <a:srgbClr val="F4EF36"/>
                </a:solidFill>
              </a:rPr>
              <a:t>SO</a:t>
            </a:r>
            <a:r>
              <a:rPr lang="cs-CZ" altLang="cs-CZ" sz="2000" baseline="-25000" smtClean="0">
                <a:solidFill>
                  <a:srgbClr val="F4EF36"/>
                </a:solidFill>
              </a:rPr>
              <a:t>4</a:t>
            </a:r>
            <a:r>
              <a:rPr lang="cs-CZ" altLang="cs-CZ" sz="2000" smtClean="0">
                <a:solidFill>
                  <a:srgbClr val="F4EF36"/>
                </a:solidFill>
              </a:rPr>
              <a:t>, proto dochází ke kyselým dešťům a skleníkovému efektu, díky čemuž se teplota příliš nemění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na povrchu má hodně aktivních sopek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zkoumání Venuše družicemi je velmi náročné díky hustým mračnům H</a:t>
            </a:r>
            <a:r>
              <a:rPr lang="cs-CZ" altLang="cs-CZ" sz="2000" baseline="-25000" smtClean="0">
                <a:solidFill>
                  <a:srgbClr val="F4EF36"/>
                </a:solidFill>
              </a:rPr>
              <a:t>2</a:t>
            </a:r>
            <a:r>
              <a:rPr lang="cs-CZ" altLang="cs-CZ" sz="2000" smtClean="0">
                <a:solidFill>
                  <a:srgbClr val="F4EF36"/>
                </a:solidFill>
              </a:rPr>
              <a:t>SO</a:t>
            </a:r>
            <a:r>
              <a:rPr lang="cs-CZ" altLang="cs-CZ" sz="2000" baseline="-25000" smtClean="0">
                <a:solidFill>
                  <a:srgbClr val="F4EF36"/>
                </a:solidFill>
              </a:rPr>
              <a:t>4</a:t>
            </a:r>
            <a:r>
              <a:rPr lang="cs-CZ" altLang="cs-CZ" sz="2000" smtClean="0">
                <a:solidFill>
                  <a:srgbClr val="F4EF36"/>
                </a:solidFill>
              </a:rPr>
              <a:t>, vysoké teplotě a tlaku (téměř 10MPa), proto sondy nevysílají déle než 2 hodiny </a:t>
            </a:r>
          </a:p>
        </p:txBody>
      </p:sp>
      <p:pic>
        <p:nvPicPr>
          <p:cNvPr id="28677" name="Picture 5" descr="img1129891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57775"/>
            <a:ext cx="2484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Planet Ve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37150"/>
            <a:ext cx="29511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Planet Ven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154613"/>
            <a:ext cx="25193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6" name="Picture 32" descr="venuse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28775"/>
            <a:ext cx="4173537" cy="4679950"/>
          </a:xfrm>
          <a:noFill/>
        </p:spPr>
      </p:pic>
      <p:pic>
        <p:nvPicPr>
          <p:cNvPr id="29699" name="Picture 35" descr="venus_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0814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404813"/>
            <a:ext cx="2530475" cy="1084262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Venuše</a:t>
            </a:r>
          </a:p>
        </p:txBody>
      </p:sp>
      <p:graphicFrame>
        <p:nvGraphicFramePr>
          <p:cNvPr id="24620" name="Group 44"/>
          <p:cNvGraphicFramePr>
            <a:graphicFrameLocks noGrp="1"/>
          </p:cNvGraphicFramePr>
          <p:nvPr>
            <p:ph sz="half" idx="1"/>
          </p:nvPr>
        </p:nvGraphicFramePr>
        <p:xfrm>
          <a:off x="395288" y="2133600"/>
          <a:ext cx="4537075" cy="4511675"/>
        </p:xfrm>
        <a:graphic>
          <a:graphicData uri="http://schemas.openxmlformats.org/drawingml/2006/table">
            <a:tbl>
              <a:tblPr/>
              <a:tblGrid>
                <a:gridCol w="2663825"/>
                <a:gridCol w="187325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Rovníkový poloměr (km)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6 051,8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Střední vzdálenost od Slunce (AU)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0,7233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Oběžná doba (dny)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224,7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Doba rotace (dny)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243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Hmotnost  (kg)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4,869 . 10</a:t>
                      </a:r>
                      <a:r>
                        <a:rPr kumimoji="0" 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24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Teplota (°C)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460 až 480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Hustota (kg/m</a:t>
                      </a:r>
                      <a:r>
                        <a:rPr kumimoji="0" 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5250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echod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60350"/>
            <a:ext cx="2882900" cy="2451100"/>
          </a:xfr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627313" y="1844675"/>
            <a:ext cx="3827462" cy="157480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Venuše</a:t>
            </a:r>
            <a:r>
              <a:rPr lang="cs-CZ" sz="5400" b="1" smtClean="0">
                <a:solidFill>
                  <a:srgbClr val="E40808"/>
                </a:solidFill>
              </a:rPr>
              <a:t> </a:t>
            </a:r>
            <a:r>
              <a:rPr lang="cs-CZ" sz="2800" b="1" smtClean="0">
                <a:solidFill>
                  <a:srgbClr val="E40808"/>
                </a:solidFill>
              </a:rPr>
              <a:t/>
            </a:r>
            <a:br>
              <a:rPr lang="cs-CZ" sz="2800" b="1" smtClean="0">
                <a:solidFill>
                  <a:srgbClr val="E40808"/>
                </a:solidFill>
              </a:rPr>
            </a:br>
            <a:r>
              <a:rPr lang="cs-CZ" sz="3200" b="1" smtClean="0">
                <a:solidFill>
                  <a:srgbClr val="E40808"/>
                </a:solidFill>
              </a:rPr>
              <a:t>Významná data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789363"/>
            <a:ext cx="8964612" cy="2881312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1610 - Galileo pozoruje fáze Venuše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1970 - Veněra 7 (SSSR) - hladce přistála na Venuši 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1972 - Veněra 8 (SSSR) - přistála na Venuši, odkud skoro hodinu odesílala data 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1974 - Mariner 10 pořizuje 4 000 snímků oblak 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1990 - 1994 - Magellan pomocí radaru zmapoval 98% povrchu</a:t>
            </a:r>
          </a:p>
        </p:txBody>
      </p:sp>
      <p:pic>
        <p:nvPicPr>
          <p:cNvPr id="30725" name="Picture 6" descr="Fotografie venuš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7973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3475"/>
            <a:ext cx="788511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zeme_mesic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0"/>
            <a:ext cx="2489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2553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4EF36"/>
                </a:solidFill>
                <a:latin typeface="Trebuchet MS" pitchFamily="34" charset="0"/>
              </a:rPr>
              <a:t>Země</a:t>
            </a:r>
            <a:r>
              <a:rPr lang="cs-CZ" sz="3200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</a:t>
            </a:r>
            <a:r>
              <a:rPr lang="cs-CZ" sz="3200" b="1" dirty="0" err="1" smtClean="0">
                <a:solidFill>
                  <a:srgbClr val="F4EF36"/>
                </a:solidFill>
                <a:latin typeface="Trebuchet MS" pitchFamily="34" charset="0"/>
              </a:rPr>
              <a:t>Gáia</a:t>
            </a:r>
            <a:r>
              <a:rPr lang="cs-CZ" sz="3200" b="1" dirty="0" smtClean="0">
                <a:solidFill>
                  <a:srgbClr val="F4EF36"/>
                </a:solidFill>
                <a:latin typeface="Trebuchet MS" pitchFamily="34" charset="0"/>
              </a:rPr>
              <a:t>, též </a:t>
            </a:r>
            <a:r>
              <a:rPr lang="cs-CZ" sz="3200" b="1" dirty="0" err="1" smtClean="0">
                <a:solidFill>
                  <a:srgbClr val="F4EF36"/>
                </a:solidFill>
                <a:latin typeface="Trebuchet MS" pitchFamily="34" charset="0"/>
              </a:rPr>
              <a:t>Gé</a:t>
            </a:r>
            <a:r>
              <a:rPr lang="cs-CZ" sz="3200" b="1" dirty="0" smtClean="0">
                <a:solidFill>
                  <a:srgbClr val="F4EF36"/>
                </a:solidFill>
                <a:latin typeface="Trebuchet MS" pitchFamily="34" charset="0"/>
              </a:rPr>
              <a:t>, matka Země</a:t>
            </a:r>
            <a:br>
              <a:rPr lang="cs-CZ" sz="3200" b="1" dirty="0" smtClean="0">
                <a:solidFill>
                  <a:srgbClr val="F4EF36"/>
                </a:solidFill>
                <a:latin typeface="Trebuchet MS" pitchFamily="34" charset="0"/>
              </a:rPr>
            </a:br>
            <a:r>
              <a:rPr lang="cs-CZ" sz="3200" b="1" dirty="0" smtClean="0">
                <a:solidFill>
                  <a:srgbClr val="F4EF36"/>
                </a:solidFill>
                <a:latin typeface="Trebuchet MS" pitchFamily="34" charset="0"/>
              </a:rPr>
              <a:t>dcera Chaosu</a:t>
            </a:r>
            <a:r>
              <a:rPr lang="cs-CZ" sz="3200" dirty="0" smtClean="0">
                <a:solidFill>
                  <a:srgbClr val="F4EF36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3455987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Země se při pohledu ze severní polokoule otáčí proti směru pohybu hodinových ručiček – od západu k východu, </a:t>
            </a:r>
          </a:p>
          <a:p>
            <a:pPr eaLnBrk="1" hangingPunct="1"/>
            <a:endParaRPr lang="cs-CZ" altLang="cs-CZ" sz="1600" smtClean="0"/>
          </a:p>
          <a:p>
            <a:pPr eaLnBrk="1" hangingPunct="1"/>
            <a:r>
              <a:rPr lang="cs-CZ" altLang="cs-CZ" sz="2400" smtClean="0"/>
              <a:t>Délka oběžné dráhy Země kolem Slunce je 940 milionů kilometrů, za hodinu tedy Země urazí něco kolem 107 tisíc kilometrů. </a:t>
            </a:r>
          </a:p>
          <a:p>
            <a:pPr eaLnBrk="1" hangingPunct="1"/>
            <a:endParaRPr lang="cs-CZ" altLang="cs-CZ" sz="1600" smtClean="0"/>
          </a:p>
          <a:p>
            <a:pPr eaLnBrk="1" hangingPunct="1"/>
            <a:r>
              <a:rPr lang="cs-CZ" altLang="cs-CZ" sz="2400" smtClean="0"/>
              <a:t>Pomyslná osa Země je skloněná o 23,5 stupně vzhledem k rovině ekliptiky a během pohybu Země kolem Slunce se její sklon nemění. A právě tyto dva jevy mají za následek střídání ročních obdobích.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188913"/>
            <a:ext cx="1808162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zeme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3175"/>
            <a:ext cx="40671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3178175" cy="1052512"/>
          </a:xfrm>
        </p:spPr>
        <p:txBody>
          <a:bodyPr/>
          <a:lstStyle/>
          <a:p>
            <a:pPr eaLnBrk="1" hangingPunct="1"/>
            <a:r>
              <a:rPr lang="cs-CZ" altLang="cs-CZ" sz="5400" b="1" smtClean="0">
                <a:solidFill>
                  <a:schemeClr val="accent1"/>
                </a:solidFill>
              </a:rPr>
              <a:t>Země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295275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Atmosféra - obsahuje 78 % dusíku, 21 % kyslíku a 1 % ostatních plynů (argon, oxid uhličitý, vodík, helium, neon, radon, xenon, ozon a stopové příměsi dalších plynů). 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/>
              <a:t>Zemský pokrývá asi 71% vody. Většina vody není z důvodu vysokého obsahu soli pitná. 3% zahrnují vodu čistou, tedy pitnou.</a:t>
            </a:r>
          </a:p>
        </p:txBody>
      </p:sp>
      <p:pic>
        <p:nvPicPr>
          <p:cNvPr id="32774" name="Picture 4" descr="Zeme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3892550"/>
            <a:ext cx="29892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zeme_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811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2" descr="zeme_me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6084887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188913"/>
            <a:ext cx="2232025" cy="1079500"/>
          </a:xfrm>
        </p:spPr>
        <p:txBody>
          <a:bodyPr/>
          <a:lstStyle/>
          <a:p>
            <a:pPr eaLnBrk="1" hangingPunct="1"/>
            <a:r>
              <a:rPr lang="cs-CZ" altLang="cs-CZ" sz="5400" b="1" smtClean="0">
                <a:solidFill>
                  <a:schemeClr val="accent1"/>
                </a:solidFill>
              </a:rPr>
              <a:t>Země</a:t>
            </a:r>
          </a:p>
        </p:txBody>
      </p:sp>
      <p:graphicFrame>
        <p:nvGraphicFramePr>
          <p:cNvPr id="28702" name="Group 30"/>
          <p:cNvGraphicFramePr>
            <a:graphicFrameLocks noGrp="1"/>
          </p:cNvGraphicFramePr>
          <p:nvPr>
            <p:ph idx="1"/>
          </p:nvPr>
        </p:nvGraphicFramePr>
        <p:xfrm>
          <a:off x="323850" y="404813"/>
          <a:ext cx="4778375" cy="2819400"/>
        </p:xfrm>
        <a:graphic>
          <a:graphicData uri="http://schemas.openxmlformats.org/drawingml/2006/table">
            <a:tbl>
              <a:tblPr/>
              <a:tblGrid>
                <a:gridCol w="2651125"/>
                <a:gridCol w="2127250"/>
              </a:tblGrid>
              <a:tr h="703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Rovníkový poloměr (km)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6 378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Střední vzdálenost od Slunce (AU)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149,60 mil. km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(1 AU)   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Hmotnost  (kg)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5,97 × 10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24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Hustota (kg/m</a:t>
                      </a:r>
                      <a:r>
                        <a:rPr kumimoji="0" lang="cs-CZ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ndara" pitchFamily="34" charset="0"/>
                        </a:rPr>
                        <a:t>5515  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79388" y="3716338"/>
            <a:ext cx="367188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200">
                <a:solidFill>
                  <a:schemeClr val="accent1"/>
                </a:solidFill>
              </a:rPr>
              <a:t>Měsíc je znám již z dob prehistorických.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200">
                <a:solidFill>
                  <a:schemeClr val="accent1"/>
                </a:solidFill>
              </a:rPr>
              <a:t>Hned po Slunci je to druhý nejjasnější objekt na obloze.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200">
                <a:solidFill>
                  <a:schemeClr val="accent1"/>
                </a:solidFill>
              </a:rPr>
              <a:t>Na obloze je viditelný pouze proto, že odráží sluneční paprsky.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995738" y="5300663"/>
            <a:ext cx="46799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accent1"/>
                </a:solidFill>
              </a:rPr>
              <a:t>Vzdálenost Měsíce od Země:  384 400 km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accent1"/>
                </a:solidFill>
              </a:rPr>
              <a:t>Průměr:  3 476 km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accent1"/>
                </a:solidFill>
              </a:rPr>
              <a:t>Hmotnost:  3,75×10</a:t>
            </a:r>
            <a:r>
              <a:rPr lang="cs-CZ" altLang="cs-CZ" sz="2000" baseline="30000">
                <a:solidFill>
                  <a:schemeClr val="accent1"/>
                </a:solidFill>
              </a:rPr>
              <a:t>22 </a:t>
            </a:r>
            <a:r>
              <a:rPr lang="cs-CZ" altLang="cs-CZ" sz="2000">
                <a:solidFill>
                  <a:schemeClr val="accent1"/>
                </a:solidFill>
              </a:rPr>
              <a:t>kg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435600" y="4221163"/>
            <a:ext cx="19446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800" b="1">
                <a:solidFill>
                  <a:schemeClr val="accent1"/>
                </a:solidFill>
              </a:rPr>
              <a:t>Měsíc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503" grpId="0"/>
      <p:bldP spid="20504" grpId="0"/>
      <p:bldP spid="205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Pro srovnání – velikost několika objektů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8736012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e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164388" y="5445125"/>
            <a:ext cx="1979612" cy="1412875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E40808"/>
                </a:solidFill>
              </a:rPr>
              <a:t>Povrch Měsíce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04-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smtClean="0"/>
              <a:t>Země nad povrchem Měsíce. Na Měsíci je vidět povrch v okolí severního pólu a na Zemi lze vidět Arabský poloostrov a Indický oceán. 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64531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zdroj:  </a:t>
            </a:r>
            <a:r>
              <a:rPr lang="cs-CZ" altLang="cs-CZ" sz="2000">
                <a:hlinkClick r:id="rId3"/>
              </a:rPr>
              <a:t>http://www.jaxa.jp/press/2007/11/20071113_kaguya_e.html</a:t>
            </a:r>
            <a:endParaRPr lang="cs-CZ" altLang="cs-CZ" sz="2000"/>
          </a:p>
        </p:txBody>
      </p:sp>
    </p:spTree>
  </p:cSld>
  <p:clrMapOvr>
    <a:masterClrMapping/>
  </p:clrMapOvr>
  <p:transition spd="med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s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54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Zatmění Měsíce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Earth seen from Nept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45005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earth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42846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LanderSc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m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42179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Eclipse seen from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m_copernicus_ap17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663"/>
            <a:ext cx="410368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005263"/>
            <a:ext cx="23971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3960812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1959  První fotografie odvrácené strany (Luna 3)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1959  První tvrdé přistání (Luna 2)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1966  První měkké přistání (Luna 9)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1969  Přistání člověka na povrchu (Neil Armstrong, Apollo 11)</a:t>
            </a: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1998  Nalezení vody na Měsíci (Lunar Prospektor)</a:t>
            </a:r>
          </a:p>
          <a:p>
            <a:pPr eaLnBrk="1" hangingPunct="1"/>
            <a:endParaRPr lang="cs-CZ" altLang="cs-CZ" sz="2400" smtClean="0">
              <a:solidFill>
                <a:srgbClr val="F4EF36"/>
              </a:solidFill>
            </a:endParaRPr>
          </a:p>
          <a:p>
            <a:pPr eaLnBrk="1" hangingPunct="1"/>
            <a:r>
              <a:rPr lang="cs-CZ" altLang="cs-CZ" sz="2400" smtClean="0">
                <a:solidFill>
                  <a:srgbClr val="F4EF36"/>
                </a:solidFill>
              </a:rPr>
              <a:t>gravitační síla, kterou Měsíc působí na Zemi, vytváří slapové změny hladiny oceánů, která stoupá a klesá podle pohybu Měsíce kolem Země (příliv a odliv)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65175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Earth_Mars_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Mars </a:t>
            </a:r>
            <a:br>
              <a:rPr lang="cs-CZ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</a:br>
            <a:r>
              <a:rPr lang="cs-CZ" sz="2400" b="1" smtClean="0">
                <a:solidFill>
                  <a:srgbClr val="E40808"/>
                </a:solidFill>
              </a:rPr>
              <a:t> (pro Řeky "hvězda Aréova")</a:t>
            </a:r>
            <a:r>
              <a:rPr lang="cs-CZ" smtClean="0">
                <a:solidFill>
                  <a:srgbClr val="E40808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4292600"/>
          </a:xfrm>
        </p:spPr>
        <p:txBody>
          <a:bodyPr/>
          <a:lstStyle/>
          <a:p>
            <a:pPr eaLnBrk="1" hangingPunct="1"/>
            <a:r>
              <a:rPr lang="cs-CZ" altLang="cs-CZ" sz="2200" smtClean="0"/>
              <a:t>červená nebo pro načervenalou barvu je nazývána rudou planetou (hodně oxidu železa) </a:t>
            </a:r>
          </a:p>
          <a:p>
            <a:pPr eaLnBrk="1" hangingPunct="1"/>
            <a:r>
              <a:rPr lang="cs-CZ" altLang="cs-CZ" sz="2200" smtClean="0"/>
              <a:t>povrch je skalnatý nebo kamenitý, pokrytý prachem a rozsáhlými dunami, krátery, kaňony a obrovskými sopkami</a:t>
            </a:r>
          </a:p>
          <a:p>
            <a:pPr eaLnBrk="1" hangingPunct="1"/>
            <a:r>
              <a:rPr lang="cs-CZ" altLang="cs-CZ" sz="2200" smtClean="0"/>
              <a:t>druhá nejmenší</a:t>
            </a:r>
          </a:p>
          <a:p>
            <a:pPr eaLnBrk="1" hangingPunct="1"/>
            <a:endParaRPr lang="cs-CZ" altLang="cs-CZ" sz="2200" smtClean="0"/>
          </a:p>
          <a:p>
            <a:pPr eaLnBrk="1" hangingPunct="1"/>
            <a:r>
              <a:rPr lang="cs-CZ" altLang="cs-CZ" sz="2200" smtClean="0"/>
              <a:t>má dva měsíce – Phobos (Děs = Strach)) a Deimos (Hrůza) </a:t>
            </a:r>
          </a:p>
          <a:p>
            <a:pPr eaLnBrk="1" hangingPunct="1"/>
            <a:r>
              <a:rPr lang="cs-CZ" altLang="cs-CZ" sz="2200" smtClean="0"/>
              <a:t>je podobný Zemi - dobou rotace, sklonem osy, střídáním ročních dob i některými povrchovými útvary </a:t>
            </a:r>
          </a:p>
          <a:p>
            <a:pPr eaLnBrk="1" hangingPunct="1"/>
            <a:r>
              <a:rPr lang="cs-CZ" altLang="cs-CZ" sz="2200" smtClean="0"/>
              <a:t>tenká vrstva atmosféry je složena zejména z oxidu uhličitého s malým množstvím ostatních plynů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1763"/>
            <a:ext cx="291623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508500"/>
            <a:ext cx="26638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4EF36"/>
                </a:solidFill>
              </a:rPr>
              <a:t>Mars </a:t>
            </a:r>
            <a:r>
              <a:rPr lang="cs-CZ" altLang="cs-CZ" sz="2800" b="1" smtClean="0">
                <a:solidFill>
                  <a:srgbClr val="F4EF36"/>
                </a:solidFill>
              </a:rPr>
              <a:t/>
            </a:r>
            <a:br>
              <a:rPr lang="cs-CZ" altLang="cs-CZ" sz="2800" b="1" smtClean="0">
                <a:solidFill>
                  <a:srgbClr val="F4EF36"/>
                </a:solidFill>
              </a:rPr>
            </a:br>
            <a:r>
              <a:rPr lang="cs-CZ" altLang="cs-CZ" sz="2800" b="1" smtClean="0">
                <a:solidFill>
                  <a:srgbClr val="F4EF36"/>
                </a:solidFill>
              </a:rPr>
              <a:t>zajímavé objekty</a:t>
            </a:r>
            <a:endParaRPr lang="cs-CZ" altLang="cs-CZ" sz="2800" smtClean="0">
              <a:solidFill>
                <a:srgbClr val="F4EF3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9144000" cy="3024187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Olympus Mons: největší hora ve Sluneční soustavě, výška 24 km, základna má přes 500 km v průměru a je lemována 6 km vysokým srázem</a:t>
            </a:r>
          </a:p>
          <a:p>
            <a:pPr eaLnBrk="1" hangingPunct="1"/>
            <a:r>
              <a:rPr lang="cs-CZ" altLang="cs-CZ" sz="2000" smtClean="0"/>
              <a:t>Tharsis: obrovská výduť na povrchu Marsu, která je okolo 4000 km široká a 10 km vysoká</a:t>
            </a:r>
          </a:p>
          <a:p>
            <a:pPr eaLnBrk="1" hangingPunct="1"/>
            <a:r>
              <a:rPr lang="cs-CZ" altLang="cs-CZ" sz="2000" smtClean="0"/>
              <a:t>Hellas Planitia: impaktní kráter na jižní polokouli; přes 6 km hluboký, průměr 2000 km</a:t>
            </a:r>
          </a:p>
          <a:p>
            <a:pPr eaLnBrk="1" hangingPunct="1"/>
            <a:r>
              <a:rPr lang="cs-CZ" altLang="cs-CZ" sz="2000" smtClean="0"/>
              <a:t>Valles Marineris: systém kaňonů měřící 4000 km na délku a hluboký od 2 do 7 km</a:t>
            </a:r>
          </a:p>
          <a:p>
            <a:pPr eaLnBrk="1" hangingPunct="1"/>
            <a:r>
              <a:rPr lang="cs-CZ" altLang="cs-CZ" sz="2000" smtClean="0"/>
              <a:t>má na obou pólech ledové čepičky, která jsou tvořeny zmrzlým oxidem uhličitým ("suchý led").</a:t>
            </a:r>
          </a:p>
        </p:txBody>
      </p:sp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248150"/>
            <a:ext cx="36052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3203575" y="6491288"/>
            <a:ext cx="155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Hellas Planitia</a:t>
            </a:r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6516688" y="6475413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Valles Marineris</a:t>
            </a:r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7950200" y="0"/>
            <a:ext cx="119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Valles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Marineris</a:t>
            </a:r>
          </a:p>
        </p:txBody>
      </p:sp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107950" y="6381750"/>
            <a:ext cx="877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Tharsis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9013"/>
            <a:ext cx="41767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050729_mars_ic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7425"/>
            <a:ext cx="2951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rover1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9876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mars_atmo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500438"/>
            <a:ext cx="29908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713788" cy="5040313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1576 – 1596 </a:t>
            </a:r>
            <a:r>
              <a:rPr lang="cs-CZ" altLang="cs-CZ" sz="2400" smtClean="0"/>
              <a:t>Tycho Brahe měřil polohy Marsu</a:t>
            </a:r>
          </a:p>
          <a:p>
            <a:pPr eaLnBrk="1" hangingPunct="1"/>
            <a:r>
              <a:rPr lang="cs-CZ" altLang="cs-CZ" sz="2400" b="1" smtClean="0"/>
              <a:t>1610 - </a:t>
            </a:r>
            <a:r>
              <a:rPr lang="cs-CZ" altLang="cs-CZ" sz="2400" smtClean="0"/>
              <a:t>G. Galilei pozoroval fáze Marsu</a:t>
            </a:r>
          </a:p>
          <a:p>
            <a:pPr eaLnBrk="1" hangingPunct="1"/>
            <a:r>
              <a:rPr lang="cs-CZ" altLang="cs-CZ" sz="2400" b="1" smtClean="0"/>
              <a:t>1666 - </a:t>
            </a:r>
            <a:r>
              <a:rPr lang="cs-CZ" altLang="cs-CZ" sz="2400" smtClean="0"/>
              <a:t>G. D. Cassini určil dobu rotace Marsu a </a:t>
            </a:r>
          </a:p>
          <a:p>
            <a:pPr eaLnBrk="1" hangingPunct="1">
              <a:buFontTx/>
              <a:buNone/>
            </a:pPr>
            <a:r>
              <a:rPr lang="cs-CZ" altLang="cs-CZ" sz="2400" smtClean="0"/>
              <a:t>	objevil polární čepičky</a:t>
            </a:r>
          </a:p>
          <a:p>
            <a:pPr eaLnBrk="1" hangingPunct="1"/>
            <a:endParaRPr lang="cs-CZ" altLang="cs-CZ" sz="1000" b="1" smtClean="0"/>
          </a:p>
          <a:p>
            <a:pPr eaLnBrk="1" hangingPunct="1"/>
            <a:r>
              <a:rPr lang="cs-CZ" altLang="cs-CZ" sz="2400" b="1" smtClean="0"/>
              <a:t>11. a 17. srpna 1877 - </a:t>
            </a:r>
            <a:r>
              <a:rPr lang="cs-CZ" altLang="cs-CZ" sz="2400" smtClean="0"/>
              <a:t>A. Hall objevil měsíce Phobos a Deimos</a:t>
            </a:r>
          </a:p>
          <a:p>
            <a:pPr lvl="1" eaLnBrk="1" hangingPunct="1"/>
            <a:endParaRPr lang="cs-CZ" altLang="cs-CZ" sz="1000" b="1" smtClean="0"/>
          </a:p>
          <a:p>
            <a:pPr eaLnBrk="1" hangingPunct="1"/>
            <a:r>
              <a:rPr lang="cs-CZ" altLang="cs-CZ" sz="2400" smtClean="0"/>
              <a:t>Program Viking uskutečnil komplexní výzkum Marsu a jeho měsíců z oběžné dráhy a přímo z povrchu. Družice Viking pořídily 52000 snímků, které zachycují 97% povrchu Marsu. Sestupové moduly získaly 4 500 snímků a 3 milióny meteorologických měření.</a:t>
            </a:r>
            <a:endParaRPr lang="cs-CZ" altLang="cs-CZ" sz="2400" b="1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81" name="Picture 33" descr="mars-03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060575"/>
            <a:ext cx="2692400" cy="2692400"/>
          </a:xfr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56100" y="2852738"/>
            <a:ext cx="2303463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Mars</a:t>
            </a:r>
          </a:p>
        </p:txBody>
      </p:sp>
      <p:graphicFrame>
        <p:nvGraphicFramePr>
          <p:cNvPr id="35884" name="Group 44"/>
          <p:cNvGraphicFramePr>
            <a:graphicFrameLocks noGrp="1"/>
          </p:cNvGraphicFramePr>
          <p:nvPr>
            <p:ph sz="quarter" idx="1"/>
          </p:nvPr>
        </p:nvGraphicFramePr>
        <p:xfrm>
          <a:off x="250825" y="2349500"/>
          <a:ext cx="4033838" cy="4271963"/>
        </p:xfrm>
        <a:graphic>
          <a:graphicData uri="http://schemas.openxmlformats.org/drawingml/2006/table">
            <a:tbl>
              <a:tblPr/>
              <a:tblGrid>
                <a:gridCol w="2017713"/>
                <a:gridCol w="2016125"/>
              </a:tblGrid>
              <a:tr h="642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Rovníkový poloměr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(km)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3397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Střední vzdálenost od Slunce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(AU)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1,524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4EF36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Oběžná doba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(dny)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687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Doba rotace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4EF36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24 h 39 min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Hmotnos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t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(kg)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6,4×10</a:t>
                      </a:r>
                      <a:r>
                        <a:rPr kumimoji="0" 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23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Teplota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 (°C)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–130 až +20 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Hustota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(kg/m</a:t>
                      </a:r>
                      <a:r>
                        <a:rPr kumimoji="0" lang="cs-CZ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4EF36"/>
                          </a:solidFill>
                          <a:effectLst/>
                          <a:latin typeface="Candara" pitchFamily="34" charset="0"/>
                        </a:rPr>
                        <a:t>3930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791" marB="46791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0" name="Picture 32" descr="olympus mons mar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0"/>
            <a:ext cx="2736850" cy="2049463"/>
          </a:xfrm>
          <a:noFill/>
        </p:spPr>
      </p:pic>
      <p:pic>
        <p:nvPicPr>
          <p:cNvPr id="27682" name="Picture 34" descr="deimos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802188"/>
            <a:ext cx="2592387" cy="1900237"/>
          </a:xfrm>
          <a:noFill/>
        </p:spPr>
      </p:pic>
      <p:pic>
        <p:nvPicPr>
          <p:cNvPr id="27683" name="Picture 35" descr="phobos"/>
          <p:cNvPicPr>
            <a:picLocks noChangeAspect="1" noChangeArrowheads="1"/>
          </p:cNvPicPr>
          <p:nvPr/>
        </p:nvPicPr>
        <p:blipFill>
          <a:blip r:embed="rId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6" descr="Polární čepička mars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669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7" descr="Twin Peaks - Místo přistání Mars Pathfinde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9275"/>
            <a:ext cx="35639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250825" y="115888"/>
            <a:ext cx="316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Twin Peaks – místo přistání Pathfinderu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427538" y="1989138"/>
            <a:ext cx="1655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Olympus Mons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7812088" y="1628775"/>
            <a:ext cx="1223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Polární čepičky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011863" y="4941888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Deimos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7235825" y="4941888"/>
            <a:ext cx="79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/>
              <a:t>Phobos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86" grpId="0"/>
      <p:bldP spid="27687" grpId="0"/>
      <p:bldP spid="27688" grpId="0"/>
      <p:bldP spid="27689" grpId="0"/>
      <p:bldP spid="276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ptun_2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clrChange>
              <a:clrFrom>
                <a:srgbClr val="0B0000"/>
              </a:clrFrom>
              <a:clrTo>
                <a:srgbClr val="0B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437063"/>
            <a:ext cx="1800225" cy="1684337"/>
          </a:xfrm>
          <a:noFill/>
        </p:spPr>
      </p:pic>
      <p:pic>
        <p:nvPicPr>
          <p:cNvPr id="11267" name="Picture 3" descr="uran_v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r="53770" b="7092"/>
          <a:stretch>
            <a:fillRect/>
          </a:stretch>
        </p:blipFill>
        <p:spPr bwMode="auto">
          <a:xfrm>
            <a:off x="827088" y="4292600"/>
            <a:ext cx="22272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6.4.  </a:t>
            </a:r>
            <a:r>
              <a:rPr lang="cs-CZ" sz="6000" b="1" smtClean="0">
                <a:solidFill>
                  <a:srgbClr val="E4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Vnější planety</a:t>
            </a:r>
          </a:p>
        </p:txBody>
      </p:sp>
      <p:pic>
        <p:nvPicPr>
          <p:cNvPr id="11269" name="Picture 5" descr="jupiter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412875"/>
            <a:ext cx="2663825" cy="2663825"/>
          </a:xfr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659563" y="5229225"/>
            <a:ext cx="2027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>
                <a:solidFill>
                  <a:srgbClr val="E40808"/>
                </a:solidFill>
              </a:rPr>
              <a:t>Neptun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43213" y="5229225"/>
            <a:ext cx="20272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>
                <a:solidFill>
                  <a:srgbClr val="E40808"/>
                </a:solidFill>
              </a:rPr>
              <a:t>Uran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076825" y="1773238"/>
            <a:ext cx="20272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>
                <a:solidFill>
                  <a:srgbClr val="E40808"/>
                </a:solidFill>
              </a:rPr>
              <a:t>Saturn</a:t>
            </a:r>
          </a:p>
        </p:txBody>
      </p:sp>
      <p:pic>
        <p:nvPicPr>
          <p:cNvPr id="11273" name="Picture 9" descr="saturn_v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301"/>
              </a:clrFrom>
              <a:clrTo>
                <a:srgbClr val="0403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31115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1811338" cy="604838"/>
          </a:xfrm>
          <a:noFill/>
        </p:spPr>
        <p:txBody>
          <a:bodyPr/>
          <a:lstStyle/>
          <a:p>
            <a:pPr eaLnBrk="1" hangingPunct="1">
              <a:buClr>
                <a:srgbClr val="BD0707"/>
              </a:buClr>
              <a:buSzPct val="60000"/>
              <a:buFont typeface="Wingdings" panose="05000000000000000000" pitchFamily="2" charset="2"/>
              <a:buChar char="¯"/>
            </a:pPr>
            <a:r>
              <a:rPr lang="cs-CZ" altLang="cs-CZ" sz="2800" smtClean="0">
                <a:solidFill>
                  <a:srgbClr val="E40808"/>
                </a:solidFill>
              </a:rPr>
              <a:t>Jupiter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86063" y="6308725"/>
            <a:ext cx="423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FFFF00"/>
                </a:solidFill>
              </a:rPr>
              <a:t>Plynní obři– planety typu Jupiter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1" grpId="0"/>
      <p:bldP spid="11274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Pro srovnání – velikost několika objektů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804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upiter - gr_red_spot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95725" cy="3746500"/>
          </a:xfr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00425"/>
            <a:ext cx="9144000" cy="3457575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je </a:t>
            </a:r>
            <a:r>
              <a:rPr lang="cs-CZ" altLang="cs-CZ" sz="2000" smtClean="0">
                <a:solidFill>
                  <a:srgbClr val="F4EF36"/>
                </a:solidFill>
              </a:rPr>
              <a:t>největší</a:t>
            </a:r>
            <a:r>
              <a:rPr lang="cs-CZ" altLang="cs-CZ" sz="2000" smtClean="0"/>
              <a:t> planetou</a:t>
            </a:r>
          </a:p>
          <a:p>
            <a:pPr eaLnBrk="1" hangingPunct="1"/>
            <a:r>
              <a:rPr lang="cs-CZ" altLang="cs-CZ" sz="2000" smtClean="0"/>
              <a:t>je objemnější a hmotnější než všechny ostatní planety dohromady</a:t>
            </a:r>
          </a:p>
          <a:p>
            <a:pPr eaLnBrk="1" hangingPunct="1"/>
            <a:r>
              <a:rPr lang="cs-CZ" altLang="cs-CZ" sz="2000" smtClean="0"/>
              <a:t>má vlastní </a:t>
            </a:r>
            <a:r>
              <a:rPr lang="cs-CZ" altLang="cs-CZ" sz="2000" smtClean="0">
                <a:solidFill>
                  <a:srgbClr val="F4EF36"/>
                </a:solidFill>
              </a:rPr>
              <a:t>prstence</a:t>
            </a:r>
            <a:r>
              <a:rPr lang="cs-CZ" altLang="cs-CZ" sz="2000" smtClean="0"/>
              <a:t>, byly objeveny až sondou Voyager1 v lednu 1971</a:t>
            </a:r>
          </a:p>
          <a:p>
            <a:pPr eaLnBrk="1" hangingPunct="1"/>
            <a:r>
              <a:rPr lang="cs-CZ" altLang="cs-CZ" sz="2000" smtClean="0"/>
              <a:t>má několik desítek </a:t>
            </a:r>
            <a:r>
              <a:rPr lang="cs-CZ" altLang="cs-CZ" sz="2000" smtClean="0">
                <a:solidFill>
                  <a:srgbClr val="F4EF36"/>
                </a:solidFill>
              </a:rPr>
              <a:t>měsíců</a:t>
            </a:r>
            <a:r>
              <a:rPr lang="cs-CZ" altLang="cs-CZ" sz="2000" smtClean="0"/>
              <a:t> (nejznámější a největší jsou tzv. Galileovské měsíce - Europa, Callisto, Io a Ganymeides, který je dokonce větší než planeta Merkur), objevil je Galileo r. 1610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atmosféra</a:t>
            </a:r>
            <a:r>
              <a:rPr lang="cs-CZ" altLang="cs-CZ" sz="2000" smtClean="0"/>
              <a:t> se skládá z přibližně 86% vodíku a 14% hélia, zbytek tvoří převážně methan a amoniak  </a:t>
            </a:r>
          </a:p>
          <a:p>
            <a:pPr eaLnBrk="1" hangingPunct="1"/>
            <a:r>
              <a:rPr lang="cs-CZ" altLang="cs-CZ" sz="2000" smtClean="0"/>
              <a:t>nejvýznačnějším rysem je pravděpodobně </a:t>
            </a:r>
            <a:r>
              <a:rPr lang="cs-CZ" altLang="cs-CZ" sz="2000" smtClean="0">
                <a:solidFill>
                  <a:srgbClr val="F4EF36"/>
                </a:solidFill>
              </a:rPr>
              <a:t>Velká rudá skvrna</a:t>
            </a:r>
            <a:r>
              <a:rPr lang="cs-CZ" altLang="cs-CZ" sz="2000" smtClean="0"/>
              <a:t>, bouře větší než Země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838" y="0"/>
            <a:ext cx="5364162" cy="1557338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Jupiter </a:t>
            </a:r>
            <a:r>
              <a:rPr lang="cs-CZ" sz="2400" b="1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/>
            </a:r>
            <a:br>
              <a:rPr lang="cs-CZ" sz="2400" b="1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</a:br>
            <a:r>
              <a:rPr lang="cs-CZ" sz="180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Jupiter (v Řecku Zeus) - v římské mytologii nejvyšší vládce bohů, byl synem Saturna (řecky Kronos).</a:t>
            </a:r>
            <a:endParaRPr lang="cs-CZ" sz="1800" smtClean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331311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pact_jupite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3929063"/>
            <a:ext cx="6945312" cy="2928937"/>
          </a:xfrm>
          <a:noFill/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57188"/>
            <a:ext cx="3028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Jupiter </a:t>
            </a:r>
            <a:r>
              <a:rPr lang="cs-CZ" altLang="cs-CZ" sz="2800" smtClean="0"/>
              <a:t>- důležité objevy</a:t>
            </a:r>
            <a:endParaRPr lang="cs-CZ" altLang="cs-CZ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6769100" cy="3311525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1610 - </a:t>
            </a:r>
            <a:r>
              <a:rPr lang="cs-CZ" altLang="cs-CZ" sz="2000" smtClean="0"/>
              <a:t>Galileo pozoruje Jupiter a jeho měsíce dalekohledem</a:t>
            </a:r>
          </a:p>
          <a:p>
            <a:pPr eaLnBrk="1" hangingPunct="1"/>
            <a:r>
              <a:rPr lang="cs-CZ" altLang="cs-CZ" sz="2000" b="1" smtClean="0"/>
              <a:t>1675 - </a:t>
            </a:r>
            <a:r>
              <a:rPr lang="cs-CZ" altLang="cs-CZ" sz="2000" smtClean="0"/>
              <a:t>první přesná měření rychlosti světla pomocí Jupiterových měsíců </a:t>
            </a:r>
          </a:p>
          <a:p>
            <a:pPr eaLnBrk="1" hangingPunct="1"/>
            <a:r>
              <a:rPr lang="cs-CZ" altLang="cs-CZ" sz="2000" b="1" smtClean="0"/>
              <a:t>1979 - </a:t>
            </a:r>
            <a:r>
              <a:rPr lang="cs-CZ" altLang="cs-CZ" sz="2000" smtClean="0"/>
              <a:t>průzkum planety sondami Voyager; zjištěna rotace Velké rudé skvrny; objevy dalších Jupiterových prstenců a polární záře</a:t>
            </a:r>
          </a:p>
          <a:p>
            <a:pPr eaLnBrk="1" hangingPunct="1"/>
            <a:r>
              <a:rPr lang="cs-CZ" altLang="cs-CZ" sz="2000" b="1" smtClean="0"/>
              <a:t>červen 1994 - </a:t>
            </a:r>
            <a:r>
              <a:rPr lang="cs-CZ" altLang="cs-CZ" sz="2000" smtClean="0">
                <a:solidFill>
                  <a:srgbClr val="FFFF00"/>
                </a:solidFill>
              </a:rPr>
              <a:t>srážka komety </a:t>
            </a:r>
            <a:r>
              <a:rPr lang="cs-CZ" altLang="cs-CZ" sz="2000" smtClean="0"/>
              <a:t>Shoemaker-Levy 9  s Jupiterem</a:t>
            </a:r>
          </a:p>
          <a:p>
            <a:pPr eaLnBrk="1" hangingPunct="1"/>
            <a:r>
              <a:rPr lang="cs-CZ" altLang="cs-CZ" sz="2000" b="1" smtClean="0"/>
              <a:t>1995 </a:t>
            </a:r>
            <a:r>
              <a:rPr lang="cs-CZ" altLang="cs-CZ" sz="2000" smtClean="0"/>
              <a:t>- probíhá podrobný průzkum měsíců sondou Galileo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4"/>
          <a:stretch>
            <a:fillRect/>
          </a:stretch>
        </p:blipFill>
        <p:spPr bwMode="auto">
          <a:xfrm>
            <a:off x="0" y="4265613"/>
            <a:ext cx="20891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41414"/>
              </a:clrFrom>
              <a:clrTo>
                <a:srgbClr val="14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2875"/>
            <a:ext cx="51339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271462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33" descr="jovian_sats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141414"/>
              </a:clrFrom>
              <a:clrTo>
                <a:srgbClr val="141414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555875" cy="3643313"/>
          </a:xfrm>
          <a:noFill/>
        </p:spPr>
      </p:pic>
      <p:pic>
        <p:nvPicPr>
          <p:cNvPr id="30754" name="Picture 34" descr="Jupiter-Io-Europa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Soubor:Jupitersatelliteimpact.jpg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365625"/>
            <a:ext cx="2484437" cy="2492375"/>
          </a:xfrm>
          <a:noFill/>
        </p:spPr>
      </p:pic>
      <p:graphicFrame>
        <p:nvGraphicFramePr>
          <p:cNvPr id="38950" name="Group 38"/>
          <p:cNvGraphicFramePr>
            <a:graphicFrameLocks noGrp="1"/>
          </p:cNvGraphicFramePr>
          <p:nvPr>
            <p:ph sz="half" idx="1"/>
          </p:nvPr>
        </p:nvGraphicFramePr>
        <p:xfrm>
          <a:off x="2428875" y="2722563"/>
          <a:ext cx="4183063" cy="4135437"/>
        </p:xfrm>
        <a:graphic>
          <a:graphicData uri="http://schemas.openxmlformats.org/drawingml/2006/table">
            <a:tbl>
              <a:tblPr/>
              <a:tblGrid>
                <a:gridCol w="2130426"/>
                <a:gridCol w="2052637"/>
              </a:tblGrid>
              <a:tr h="61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Rovníkový poloměr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(km)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71600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asi 63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Střední vzdálenost od Slunce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(AU)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5,203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Oběžná doba (roky)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11,9 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Doba rotace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9h 55 min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Hmotnos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1,9×10</a:t>
                      </a:r>
                      <a:r>
                        <a:rPr kumimoji="0" 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27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Teplota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(°C)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–150 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Hustota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(kg/m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1330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28938" y="1000125"/>
            <a:ext cx="3313112" cy="785813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Jupiter</a:t>
            </a:r>
          </a:p>
        </p:txBody>
      </p:sp>
      <p:sp>
        <p:nvSpPr>
          <p:cNvPr id="47141" name="Text Box 39"/>
          <p:cNvSpPr txBox="1">
            <a:spLocks noChangeArrowheads="1"/>
          </p:cNvSpPr>
          <p:nvPr/>
        </p:nvSpPr>
        <p:spPr bwMode="auto">
          <a:xfrm>
            <a:off x="8099425" y="404813"/>
            <a:ext cx="1044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měsíc Io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11588"/>
            <a:ext cx="55086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Saturn</a:t>
            </a:r>
            <a:r>
              <a:rPr lang="cs-CZ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ufferaw" pitchFamily="66" charset="0"/>
              </a:rPr>
              <a:t> </a:t>
            </a:r>
            <a:r>
              <a:rPr lang="cs-CZ" sz="2000" dirty="0" smtClean="0">
                <a:solidFill>
                  <a:srgbClr val="F4EF36"/>
                </a:solidFill>
              </a:rPr>
              <a:t>v</a:t>
            </a:r>
            <a:r>
              <a:rPr lang="cs-CZ" dirty="0" smtClean="0">
                <a:solidFill>
                  <a:srgbClr val="F4EF36"/>
                </a:solidFill>
              </a:rPr>
              <a:t> </a:t>
            </a:r>
            <a:r>
              <a:rPr lang="cs-CZ" sz="2000" dirty="0" smtClean="0">
                <a:solidFill>
                  <a:srgbClr val="F4EF36"/>
                </a:solidFill>
              </a:rPr>
              <a:t>římské mytologii byl bohem rolnictví, v řecké  Kronos byl synem Urana a </a:t>
            </a:r>
            <a:r>
              <a:rPr lang="cs-CZ" sz="2000" dirty="0" err="1" smtClean="0">
                <a:solidFill>
                  <a:srgbClr val="F4EF36"/>
                </a:solidFill>
              </a:rPr>
              <a:t>Gai</a:t>
            </a:r>
            <a:r>
              <a:rPr lang="cs-CZ" sz="2000" dirty="0" smtClean="0">
                <a:solidFill>
                  <a:srgbClr val="F4EF36"/>
                </a:solidFill>
              </a:rPr>
              <a:t> a otcem Dia (neboli Jupitera)</a:t>
            </a:r>
            <a:endParaRPr lang="cs-CZ" sz="4000" dirty="0" smtClean="0">
              <a:solidFill>
                <a:srgbClr val="F4EF36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578850" cy="3773488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druhá největší planeta a je viditelná pouhým okem</a:t>
            </a:r>
          </a:p>
          <a:p>
            <a:pPr eaLnBrk="1" hangingPunct="1"/>
            <a:r>
              <a:rPr lang="cs-CZ" altLang="cs-CZ" sz="2000" smtClean="0"/>
              <a:t>v roce 1610 se pozorováním Saturnu zabýval Galileo Galilei</a:t>
            </a:r>
          </a:p>
          <a:p>
            <a:pPr eaLnBrk="1" hangingPunct="1"/>
            <a:r>
              <a:rPr lang="cs-CZ" altLang="cs-CZ" sz="2000" smtClean="0"/>
              <a:t>prstence mají celkový průměr </a:t>
            </a:r>
            <a:r>
              <a:rPr lang="cs-CZ" altLang="cs-CZ" sz="2000" smtClean="0">
                <a:solidFill>
                  <a:srgbClr val="F4EF36"/>
                </a:solidFill>
              </a:rPr>
              <a:t>420 000 km</a:t>
            </a:r>
            <a:r>
              <a:rPr lang="cs-CZ" altLang="cs-CZ" sz="2000" smtClean="0"/>
              <a:t>, ale tlusté jsou jen několik málo set metrů a jsou tvořeny ledovými úlomky, prachem, kamením a balvany, které nemají průměr větší než několik metrů</a:t>
            </a:r>
          </a:p>
          <a:p>
            <a:pPr eaLnBrk="1" hangingPunct="1"/>
            <a:r>
              <a:rPr lang="cs-CZ" altLang="cs-CZ" sz="2000" smtClean="0">
                <a:solidFill>
                  <a:srgbClr val="F4EF36"/>
                </a:solidFill>
              </a:rPr>
              <a:t>atmosféra</a:t>
            </a:r>
            <a:r>
              <a:rPr lang="cs-CZ" altLang="cs-CZ" sz="2000" smtClean="0"/>
              <a:t> je tvořena převážně vodíkem (96,3%) a heliem (3,7%), s oblaky čpavku</a:t>
            </a:r>
          </a:p>
          <a:p>
            <a:pPr eaLnBrk="1" hangingPunct="1"/>
            <a:r>
              <a:rPr lang="cs-CZ" altLang="cs-CZ" sz="2000" smtClean="0"/>
              <a:t>strukturou se velmi podobá Jupiteru, ale má hustotu daleko menší (ve vodě by planeta plavala)</a:t>
            </a:r>
          </a:p>
          <a:p>
            <a:pPr eaLnBrk="1" hangingPunct="1"/>
            <a:r>
              <a:rPr lang="cs-CZ" altLang="cs-CZ" sz="2000" smtClean="0"/>
              <a:t>největší měsíc </a:t>
            </a:r>
            <a:r>
              <a:rPr lang="cs-CZ" altLang="cs-CZ" sz="2000" smtClean="0">
                <a:solidFill>
                  <a:srgbClr val="F4EF36"/>
                </a:solidFill>
              </a:rPr>
              <a:t>Titan</a:t>
            </a:r>
            <a:r>
              <a:rPr lang="cs-CZ" altLang="cs-CZ" sz="2000" smtClean="0"/>
              <a:t> má  průměr 5150 km (je větší než Merkur) a má dokonce i svou atmosféru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95513" y="6381750"/>
            <a:ext cx="46085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Saturnovy prstence a jeden z jeho měsíců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0"/>
            <a:ext cx="51847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Titan_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Tethys_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73675"/>
            <a:ext cx="19446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Saturn_prstence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492500" cy="3492500"/>
          </a:xfrm>
          <a:noFill/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5975350" y="188913"/>
            <a:ext cx="316865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Saturn  </a:t>
            </a:r>
            <a:endParaRPr lang="cs-CZ" sz="2000" b="1" smtClean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3644900"/>
            <a:ext cx="71278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1655 </a:t>
            </a:r>
            <a:r>
              <a:rPr lang="cs-CZ" altLang="cs-CZ" sz="1800"/>
              <a:t>Christian Huygens objevuje Titan a o rok později Saturnův prstenec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1675 </a:t>
            </a:r>
            <a:r>
              <a:rPr lang="cs-CZ" altLang="cs-CZ" sz="1800"/>
              <a:t>Cassiniho dělení prstenců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1979</a:t>
            </a:r>
            <a:r>
              <a:rPr lang="cs-CZ" altLang="cs-CZ" sz="1800"/>
              <a:t> Sonda Pioneer 11 prolétla v blízkosti Saturnu a fotografovala ho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1980 </a:t>
            </a:r>
            <a:r>
              <a:rPr lang="cs-CZ" altLang="cs-CZ" sz="1800"/>
              <a:t>Voyager 1 fotografuje Saturn a Titan, zkoumá atmosféru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1990 </a:t>
            </a:r>
            <a:r>
              <a:rPr lang="cs-CZ" altLang="cs-CZ" sz="1800"/>
              <a:t>Pozorování planety Hubblovým kosmickým dalekohledem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724525" y="64912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Měsíc Titan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7950" y="63087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Měsíc Tethys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724525" y="2636838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Změna sklonu osy během 6 let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aturn_0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2803525" cy="1428750"/>
          </a:xfrm>
          <a:noFill/>
        </p:spPr>
      </p:pic>
      <p:pic>
        <p:nvPicPr>
          <p:cNvPr id="501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571875"/>
            <a:ext cx="351948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5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"/>
            <a:ext cx="4213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00125" y="1428750"/>
            <a:ext cx="2971800" cy="1143000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Saturn</a:t>
            </a:r>
          </a:p>
        </p:txBody>
      </p:sp>
      <p:pic>
        <p:nvPicPr>
          <p:cNvPr id="50182" name="Picture 33" descr="sat2mo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785938"/>
            <a:ext cx="17367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6" name="Group 4"/>
          <p:cNvGraphicFramePr>
            <a:graphicFrameLocks noGrp="1"/>
          </p:cNvGraphicFramePr>
          <p:nvPr>
            <p:ph sz="half" idx="1"/>
          </p:nvPr>
        </p:nvGraphicFramePr>
        <p:xfrm>
          <a:off x="142875" y="2571750"/>
          <a:ext cx="4400550" cy="4106863"/>
        </p:xfrm>
        <a:graphic>
          <a:graphicData uri="http://schemas.openxmlformats.org/drawingml/2006/table">
            <a:tbl>
              <a:tblPr/>
              <a:tblGrid>
                <a:gridCol w="2241789"/>
                <a:gridCol w="2158761"/>
              </a:tblGrid>
              <a:tr h="611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Rovníkový poloměr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(km)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60300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asi 56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Střední vzdálenost od Slunce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(AU)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9,54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Oběžná doba (roky)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29,5 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Doba rotace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10h 14 min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Hmotnos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(kg)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5,69×10</a:t>
                      </a:r>
                      <a:r>
                        <a:rPr kumimoji="0" 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26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Teplota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(°C)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–150 až -190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Hustota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(kg/m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690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90000" marR="90000" marT="46784" marB="46784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ufferaw" pitchFamily="66" charset="0"/>
              </a:rPr>
              <a:t>Uran   </a:t>
            </a:r>
            <a:r>
              <a:rPr lang="cs-CZ" sz="2000" dirty="0" smtClean="0">
                <a:solidFill>
                  <a:srgbClr val="F4EF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byl pojmenován po řeckém bohu Uranovi, otec Krona (Saturn)</a:t>
            </a:r>
            <a:r>
              <a:rPr lang="cs-CZ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000125"/>
            <a:ext cx="8858250" cy="27860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třetí největší </a:t>
            </a:r>
          </a:p>
          <a:p>
            <a:pPr eaLnBrk="1" hangingPunct="1"/>
            <a:r>
              <a:rPr lang="cs-CZ" altLang="cs-CZ" sz="2000" smtClean="0"/>
              <a:t>první planeta objevená dalekohledem Williamem F. Herschelem (první, kdo planetu pozoroval byl John Flamsteed, který ji ale považoval za další hvězdu) </a:t>
            </a:r>
          </a:p>
          <a:p>
            <a:pPr eaLnBrk="1" hangingPunct="1"/>
            <a:r>
              <a:rPr lang="cs-CZ" altLang="cs-CZ" sz="2000" smtClean="0">
                <a:solidFill>
                  <a:srgbClr val="FFFF00"/>
                </a:solidFill>
              </a:rPr>
              <a:t>sklon rotační osy je velký </a:t>
            </a:r>
            <a:r>
              <a:rPr lang="cs-CZ" altLang="cs-CZ" sz="2000" smtClean="0"/>
              <a:t>- téměř leží v oběžné rovině a planeta se tak po své oběžné dráze kolem Slunce "valí" </a:t>
            </a:r>
          </a:p>
          <a:p>
            <a:pPr eaLnBrk="1" hangingPunct="1"/>
            <a:r>
              <a:rPr lang="cs-CZ" altLang="cs-CZ" sz="2000" smtClean="0"/>
              <a:t>má </a:t>
            </a:r>
            <a:r>
              <a:rPr lang="cs-CZ" altLang="cs-CZ" sz="2000" smtClean="0">
                <a:solidFill>
                  <a:srgbClr val="FFFF00"/>
                </a:solidFill>
              </a:rPr>
              <a:t>prstence</a:t>
            </a:r>
            <a:r>
              <a:rPr lang="cs-CZ" altLang="cs-CZ" sz="2000" smtClean="0"/>
              <a:t> – jsou tmavší a velmi úzké</a:t>
            </a:r>
          </a:p>
          <a:p>
            <a:pPr eaLnBrk="1" hangingPunct="1"/>
            <a:r>
              <a:rPr lang="cs-CZ" altLang="cs-CZ" sz="2000" smtClean="0"/>
              <a:t>sonda Voyager objevila rozsáhlou atmosféru složenou z vodíku, helia a methanu, díky tomu má charakteristický modrozelený nádech 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00500"/>
            <a:ext cx="21431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25511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57625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113088"/>
            <a:ext cx="47386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591px-Uranu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950" y="0"/>
            <a:ext cx="3448050" cy="3500438"/>
          </a:xfr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29113" cy="939800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FFC000"/>
                </a:solidFill>
              </a:rPr>
              <a:t>Uran </a:t>
            </a:r>
            <a:r>
              <a:rPr lang="cs-CZ" altLang="cs-CZ" sz="2400" b="1" smtClean="0">
                <a:solidFill>
                  <a:srgbClr val="FFC000"/>
                </a:solidFill>
              </a:rPr>
              <a:t>– důležité objevy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28750"/>
            <a:ext cx="7072312" cy="1857375"/>
          </a:xfrm>
        </p:spPr>
        <p:txBody>
          <a:bodyPr/>
          <a:lstStyle/>
          <a:p>
            <a:pPr eaLnBrk="1" hangingPunct="1"/>
            <a:r>
              <a:rPr lang="cs-CZ" altLang="cs-CZ" sz="2000" b="1" smtClean="0"/>
              <a:t>1960</a:t>
            </a:r>
            <a:r>
              <a:rPr lang="cs-CZ" altLang="cs-CZ" sz="2000" smtClean="0"/>
              <a:t> první zaznamenání Uranu; je považován za hvězdu</a:t>
            </a:r>
          </a:p>
          <a:p>
            <a:pPr eaLnBrk="1" hangingPunct="1"/>
            <a:r>
              <a:rPr lang="cs-CZ" altLang="cs-CZ" sz="2000" b="1" smtClean="0"/>
              <a:t>1781 </a:t>
            </a:r>
            <a:r>
              <a:rPr lang="cs-CZ" altLang="cs-CZ" sz="2000" smtClean="0"/>
              <a:t>Uran objeven jako planeta Williamem Herschelem </a:t>
            </a:r>
          </a:p>
          <a:p>
            <a:pPr eaLnBrk="1" hangingPunct="1"/>
            <a:r>
              <a:rPr lang="cs-CZ" altLang="cs-CZ" sz="2000" b="1" smtClean="0"/>
              <a:t>1977 </a:t>
            </a:r>
            <a:r>
              <a:rPr lang="cs-CZ" altLang="cs-CZ" sz="2000" smtClean="0"/>
              <a:t>objev prstenců</a:t>
            </a:r>
          </a:p>
          <a:p>
            <a:pPr eaLnBrk="1" hangingPunct="1"/>
            <a:r>
              <a:rPr lang="cs-CZ" altLang="cs-CZ" sz="2000" b="1" smtClean="0"/>
              <a:t>1986 </a:t>
            </a:r>
            <a:r>
              <a:rPr lang="cs-CZ" altLang="cs-CZ" sz="2000" smtClean="0"/>
              <a:t>průlet sondy Voyager 2, objev deseti drobných měsíců, ze vzdálenosti 81 000 km pořídila 7000 podrobných snímků </a:t>
            </a:r>
          </a:p>
        </p:txBody>
      </p:sp>
      <p:sp>
        <p:nvSpPr>
          <p:cNvPr id="52230" name="Obdélník 4"/>
          <p:cNvSpPr>
            <a:spLocks noChangeArrowheads="1"/>
          </p:cNvSpPr>
          <p:nvPr/>
        </p:nvSpPr>
        <p:spPr bwMode="auto">
          <a:xfrm>
            <a:off x="4000500" y="3714750"/>
            <a:ext cx="4857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Jeden z větších měsíců, Miranda, vypadá, jako by byl složen ze tří nebo čtyř obrovských kusů.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Měsíc Titania byl geologicky aktivní (rozsáhlé kaňony), Ariel je nejjasnější z Uranových měsíců a má pravděpodobně nejmladší povrch. Umbriel a Oberon jsou naopak tmavé.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iranda"/>
          <p:cNvPicPr>
            <a:picLocks noChangeAspect="1" noChangeArrowheads="1"/>
          </p:cNvPicPr>
          <p:nvPr>
            <p:ph sz="quarter" idx="4"/>
          </p:nvPr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349500"/>
            <a:ext cx="2176463" cy="2187575"/>
          </a:xfrm>
          <a:noFill/>
        </p:spPr>
      </p:pic>
      <p:pic>
        <p:nvPicPr>
          <p:cNvPr id="36867" name="Picture 3" descr="ariel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1874838" cy="1951037"/>
          </a:xfrm>
          <a:noFill/>
        </p:spPr>
      </p:pic>
      <p:sp>
        <p:nvSpPr>
          <p:cNvPr id="3686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411413" y="620713"/>
            <a:ext cx="1882775" cy="1143000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Uran</a:t>
            </a:r>
          </a:p>
        </p:txBody>
      </p:sp>
      <p:graphicFrame>
        <p:nvGraphicFramePr>
          <p:cNvPr id="36869" name="Group 5"/>
          <p:cNvGraphicFramePr>
            <a:graphicFrameLocks noGrp="1"/>
          </p:cNvGraphicFramePr>
          <p:nvPr>
            <p:ph sz="quarter" idx="1"/>
          </p:nvPr>
        </p:nvGraphicFramePr>
        <p:xfrm>
          <a:off x="214313" y="2500313"/>
          <a:ext cx="4500562" cy="4102100"/>
        </p:xfrm>
        <a:graphic>
          <a:graphicData uri="http://schemas.openxmlformats.org/drawingml/2006/table">
            <a:tbl>
              <a:tblPr/>
              <a:tblGrid>
                <a:gridCol w="2294509"/>
                <a:gridCol w="2206053"/>
              </a:tblGrid>
              <a:tr h="61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Rovníkový poloměr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(km)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25 560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asi 27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Střední vzdálenost od Slunce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(AU)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19,18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Oběžná doba (roky)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84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Doba rotace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asi 18 h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Hmotnos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8,7×10</a:t>
                      </a:r>
                      <a:r>
                        <a:rPr kumimoji="0" 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25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Teplota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(°C)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kolem -220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Hustota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(kg/m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1290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8" name="Picture 34" descr="oberon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03170E"/>
              </a:clrFrom>
              <a:clrTo>
                <a:srgbClr val="0317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t="18504" r="5716" b="22279"/>
          <a:stretch>
            <a:fillRect/>
          </a:stretch>
        </p:blipFill>
        <p:spPr>
          <a:xfrm>
            <a:off x="4643438" y="260350"/>
            <a:ext cx="1420812" cy="1295400"/>
          </a:xfrm>
          <a:noFill/>
        </p:spPr>
      </p:pic>
      <p:pic>
        <p:nvPicPr>
          <p:cNvPr id="36899" name="Picture 35" descr="titan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 r="31018" b="5727"/>
          <a:stretch>
            <a:fillRect/>
          </a:stretch>
        </p:blipFill>
        <p:spPr bwMode="auto">
          <a:xfrm>
            <a:off x="7143750" y="0"/>
            <a:ext cx="20002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Picture 36" descr="umbrie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7010F"/>
              </a:clrFrom>
              <a:clrTo>
                <a:srgbClr val="0701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3"/>
          <a:stretch>
            <a:fillRect/>
          </a:stretch>
        </p:blipFill>
        <p:spPr bwMode="auto">
          <a:xfrm>
            <a:off x="6599238" y="4221163"/>
            <a:ext cx="25447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1763713" y="333375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Ariel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6715125" y="142875"/>
            <a:ext cx="1287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Titania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6357938" y="6286500"/>
            <a:ext cx="1201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Umbriel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5003800" y="1412875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Oberon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4929188" y="4357688"/>
            <a:ext cx="128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Miranda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901" grpId="0"/>
      <p:bldP spid="36902" grpId="0"/>
      <p:bldP spid="36903" grpId="0"/>
      <p:bldP spid="36904" grpId="0"/>
      <p:bldP spid="3690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114800"/>
            <a:ext cx="2095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609px-Neptun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750" y="333375"/>
            <a:ext cx="3143250" cy="3095625"/>
          </a:xfr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01123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4EF36"/>
                </a:solidFill>
              </a:rPr>
              <a:t>Neptun - </a:t>
            </a:r>
            <a:r>
              <a:rPr lang="cs-CZ" altLang="cs-CZ" sz="2000" smtClean="0">
                <a:solidFill>
                  <a:srgbClr val="F4EF36"/>
                </a:solidFill>
              </a:rPr>
              <a:t>v římské mytologii byl Neptun (řecký  Poseidon) bohem moře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428750"/>
            <a:ext cx="8286750" cy="5286375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je čtvrtou největší (průměrem)</a:t>
            </a:r>
          </a:p>
          <a:p>
            <a:pPr eaLnBrk="1" hangingPunct="1"/>
            <a:r>
              <a:rPr lang="cs-CZ" altLang="cs-CZ" sz="2000" smtClean="0"/>
              <a:t>je menší v průměru, ale zato hmotnější, než Uran</a:t>
            </a:r>
          </a:p>
          <a:p>
            <a:pPr eaLnBrk="1" hangingPunct="1"/>
            <a:r>
              <a:rPr lang="cs-CZ" altLang="cs-CZ" sz="2000" smtClean="0"/>
              <a:t>poprvé byl pozorován Gallem a d´Arrestem (velmi blízko místa označeného nezávisle na sobě Adamsem a Le Verrierem z výpočtů založených na pozorovaných pozicích Jupitera, Saturna a Urana). 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>
                <a:solidFill>
                  <a:srgbClr val="FFFF00"/>
                </a:solidFill>
              </a:rPr>
              <a:t>atmosféra</a:t>
            </a:r>
            <a:r>
              <a:rPr lang="cs-CZ" altLang="cs-CZ" sz="2000" smtClean="0"/>
              <a:t> je z největší části vodíková a héliová s malým množstvím metanu – namodralá barva</a:t>
            </a:r>
          </a:p>
          <a:p>
            <a:pPr eaLnBrk="1" hangingPunct="1"/>
            <a:r>
              <a:rPr lang="cs-CZ" altLang="cs-CZ" sz="2000" smtClean="0"/>
              <a:t>jako typická plynná planeta má </a:t>
            </a:r>
            <a:r>
              <a:rPr lang="cs-CZ" altLang="cs-CZ" sz="2000" smtClean="0">
                <a:solidFill>
                  <a:srgbClr val="FFFF00"/>
                </a:solidFill>
              </a:rPr>
              <a:t>rychlé větry a velké bouře </a:t>
            </a:r>
            <a:r>
              <a:rPr lang="cs-CZ" altLang="cs-CZ" sz="2000" smtClean="0"/>
              <a:t>(větry jsou nejrychlejší ve Sluneční soustavě, dosahují rychlosti až 2000 km/h)</a:t>
            </a:r>
          </a:p>
          <a:p>
            <a:pPr eaLnBrk="1" hangingPunct="1"/>
            <a:r>
              <a:rPr lang="cs-CZ" altLang="cs-CZ" sz="2000" smtClean="0"/>
              <a:t>stejně jako Jupiter a Saturn má Neptun svůj zdroj vnitřního tepla - planeta vyzařuje víc než dvakrát tolik energie než jí obdrží od Slunce </a:t>
            </a:r>
          </a:p>
          <a:p>
            <a:pPr eaLnBrk="1" hangingPunct="1"/>
            <a:r>
              <a:rPr lang="cs-CZ" altLang="cs-CZ" sz="2000" smtClean="0">
                <a:solidFill>
                  <a:srgbClr val="FFFF00"/>
                </a:solidFill>
              </a:rPr>
              <a:t>prstence</a:t>
            </a:r>
            <a:r>
              <a:rPr lang="cs-CZ" altLang="cs-CZ" sz="2000" smtClean="0"/>
              <a:t> jsou velmi tmavé</a:t>
            </a:r>
          </a:p>
          <a:p>
            <a:pPr eaLnBrk="1" hangingPunct="1"/>
            <a:r>
              <a:rPr lang="cs-CZ" altLang="cs-CZ" sz="2000" smtClean="0"/>
              <a:t>zajímavým jevem je </a:t>
            </a:r>
            <a:r>
              <a:rPr lang="cs-CZ" altLang="cs-CZ" sz="2000" smtClean="0">
                <a:solidFill>
                  <a:srgbClr val="FFFF00"/>
                </a:solidFill>
              </a:rPr>
              <a:t>velká tmavá skvrna</a:t>
            </a:r>
            <a:r>
              <a:rPr lang="cs-CZ" altLang="cs-CZ" sz="2000" smtClean="0"/>
              <a:t>, široká jako naše Země, je to obrovský vír, otáčející se rychlostí více než 600 km/h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Pro srovnání – velikost několika objektů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28688"/>
            <a:ext cx="8072437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eptun_03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68775" cy="4168775"/>
          </a:xfr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00" y="274638"/>
            <a:ext cx="2971800" cy="868362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Neptun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29125" y="1214438"/>
            <a:ext cx="4572000" cy="3429000"/>
          </a:xfrm>
        </p:spPr>
        <p:txBody>
          <a:bodyPr/>
          <a:lstStyle/>
          <a:p>
            <a:pPr eaLnBrk="1" hangingPunct="1"/>
            <a:r>
              <a:rPr lang="cs-CZ" altLang="cs-CZ" sz="2000" smtClean="0">
                <a:solidFill>
                  <a:srgbClr val="FFFF00"/>
                </a:solidFill>
              </a:rPr>
              <a:t>23. září 1846 </a:t>
            </a:r>
            <a:r>
              <a:rPr lang="cs-CZ" altLang="cs-CZ" sz="2000" smtClean="0"/>
              <a:t>- objev Neptuna</a:t>
            </a:r>
          </a:p>
          <a:p>
            <a:pPr eaLnBrk="1" hangingPunct="1"/>
            <a:r>
              <a:rPr lang="cs-CZ" altLang="cs-CZ" sz="2000" smtClean="0"/>
              <a:t>od června do října 1989 - průlet Voyageru 2, průzkum jeho prstenců a měsíců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tuto planetu viděl (a zakreslil) už Galileo Galilei roku 1613, když se nacházela poblíž Jupiteru - jenže netušil, že nejde o hvězdu… </a:t>
            </a:r>
          </a:p>
        </p:txBody>
      </p:sp>
      <p:pic>
        <p:nvPicPr>
          <p:cNvPr id="38917" name="Picture 5" descr="inset-nep_triton-larg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5157788"/>
            <a:ext cx="2017713" cy="1570037"/>
          </a:xfr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77050" y="638175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Triton</a:t>
            </a:r>
          </a:p>
        </p:txBody>
      </p:sp>
      <p:pic>
        <p:nvPicPr>
          <p:cNvPr id="38919" name="Picture 7" descr="tri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300663"/>
            <a:ext cx="12604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5877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Obdélník 8"/>
          <p:cNvSpPr>
            <a:spLocks noChangeArrowheads="1"/>
          </p:cNvSpPr>
          <p:nvPr/>
        </p:nvSpPr>
        <p:spPr bwMode="auto">
          <a:xfrm>
            <a:off x="142875" y="4000500"/>
            <a:ext cx="4357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Triton se pomalu přibližuje k planetě Neptun. Za 1,5 až 3,5 miliardy let se přiblíží planetě natolik, že bude gravitací roztrhán a vytvoří další Neptunovy prstence.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 build="p"/>
      <p:bldP spid="389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513"/>
            <a:ext cx="457200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0"/>
            <a:ext cx="32146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85750"/>
            <a:ext cx="3214688" cy="1143000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Neptun</a:t>
            </a:r>
          </a:p>
        </p:txBody>
      </p:sp>
      <p:pic>
        <p:nvPicPr>
          <p:cNvPr id="5632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181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39" name="Group 3"/>
          <p:cNvGraphicFramePr>
            <a:graphicFrameLocks noGrp="1"/>
          </p:cNvGraphicFramePr>
          <p:nvPr>
            <p:ph sz="half" idx="1"/>
          </p:nvPr>
        </p:nvGraphicFramePr>
        <p:xfrm>
          <a:off x="2428875" y="1785938"/>
          <a:ext cx="4000500" cy="4102100"/>
        </p:xfrm>
        <a:graphic>
          <a:graphicData uri="http://schemas.openxmlformats.org/drawingml/2006/table">
            <a:tbl>
              <a:tblPr/>
              <a:tblGrid>
                <a:gridCol w="2214562"/>
                <a:gridCol w="1785938"/>
              </a:tblGrid>
              <a:tr h="61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Rovníkový poloměr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(km)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24760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Počet měsíců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asi 13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Střední vzdálenost od Slunce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(AU)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30,06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Oběžná doba (roky)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164,8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Doba rotace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asi 16 h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Hmotnos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 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1,02×10</a:t>
                      </a:r>
                      <a:r>
                        <a:rPr kumimoji="0" lang="cs-CZ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26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Teplota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 (°C)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kolem -210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Hustota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(kg/m</a:t>
                      </a:r>
                      <a:r>
                        <a:rPr kumimoji="0" lang="cs-CZ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)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1670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</a:rPr>
                        <a:t> 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4EF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55" name="Picture 34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4071938"/>
            <a:ext cx="25368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cs-CZ" altLang="cs-CZ" sz="4800" b="1" smtClean="0">
                <a:solidFill>
                  <a:srgbClr val="F4EF36"/>
                </a:solidFill>
              </a:rPr>
              <a:t>Trpasličí planety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79488"/>
            <a:ext cx="8786813" cy="5878512"/>
          </a:xfrm>
        </p:spPr>
        <p:txBody>
          <a:bodyPr/>
          <a:lstStyle/>
          <a:p>
            <a:pPr eaLnBrk="1" hangingPunct="1"/>
            <a:r>
              <a:rPr lang="cs-CZ" altLang="cs-CZ" sz="1400" smtClean="0">
                <a:solidFill>
                  <a:srgbClr val="F4EF36"/>
                </a:solidFill>
              </a:rPr>
              <a:t>Na Pražském zasedání 24. 08. 2006 byla utvořena tato skupina, patří sem tělesa kulovitého tvaru, která ovšem nejsou dominantní v zóně své oběžné dráhy, tj. že ve stejné oblasti se nachází další vesmírné objekty.</a:t>
            </a:r>
          </a:p>
          <a:p>
            <a:pPr eaLnBrk="1" hangingPunct="1"/>
            <a:r>
              <a:rPr lang="cs-CZ" altLang="cs-CZ" sz="1400" smtClean="0">
                <a:solidFill>
                  <a:srgbClr val="F4EF36"/>
                </a:solidFill>
              </a:rPr>
              <a:t>Patří sem Pluto, Ceres a Eris. Pravděpodobně se tato kategorie ještě rozšíří o Charon, Vestu a další velká transneptunická tělesa (Sedna, ...) </a:t>
            </a:r>
          </a:p>
          <a:p>
            <a:pPr eaLnBrk="1" hangingPunct="1"/>
            <a:endParaRPr lang="cs-CZ" altLang="cs-CZ" sz="1400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smtClean="0">
                <a:solidFill>
                  <a:srgbClr val="F4EF36"/>
                </a:solidFill>
              </a:rPr>
              <a:t>Rezoluce 5A (Definition of “planet”) </a:t>
            </a: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Mezinárodní astronomická unie (IAU) se usnesla na definici planety a rozdělení těles sluneční soustavy tímto způsobem: </a:t>
            </a:r>
            <a:endParaRPr lang="cs-CZ" altLang="cs-CZ" sz="1400" b="1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smtClean="0">
                <a:solidFill>
                  <a:srgbClr val="F4EF36"/>
                </a:solidFill>
              </a:rPr>
              <a:t>1. Planeta je nebeské těleso, které</a:t>
            </a:r>
            <a:endParaRPr lang="cs-CZ" altLang="cs-CZ" sz="1400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a) obíhá okolo Slunce </a:t>
            </a: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b) má dostatečnou hmotnost na to, aby jeho gravitace ustavila tvar odpovídající hydrostatické rovnováze (přibližně kulatého)</a:t>
            </a: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c) vyčistilo okolí své dráhy. </a:t>
            </a:r>
            <a:endParaRPr lang="cs-CZ" altLang="cs-CZ" sz="1400" b="1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endParaRPr lang="cs-CZ" altLang="cs-CZ" sz="1400" b="1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smtClean="0">
                <a:solidFill>
                  <a:srgbClr val="F4EF36"/>
                </a:solidFill>
              </a:rPr>
              <a:t>2. "Trpasličí planeta" je nebeské těleso, které </a:t>
            </a:r>
            <a:endParaRPr lang="cs-CZ" altLang="cs-CZ" sz="1400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a) obíhá okolo Slunce, </a:t>
            </a: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b) má dostatečnou hmotnost na to, aby jeho gravitace ustavila tvar odpovídající hydrostatické rovnováze (přibližně kulatého)</a:t>
            </a: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c) nevyčistilo okolí své dráhy </a:t>
            </a:r>
          </a:p>
          <a:p>
            <a:pPr eaLnBrk="1" hangingPunct="1">
              <a:buFontTx/>
              <a:buNone/>
            </a:pPr>
            <a:r>
              <a:rPr lang="cs-CZ" altLang="cs-CZ" sz="1400" smtClean="0">
                <a:solidFill>
                  <a:srgbClr val="F4EF36"/>
                </a:solidFill>
              </a:rPr>
              <a:t>d) není satelitem </a:t>
            </a:r>
            <a:endParaRPr lang="cs-CZ" altLang="cs-CZ" sz="1400" b="1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endParaRPr lang="cs-CZ" altLang="cs-CZ" sz="1400" b="1" smtClean="0">
              <a:solidFill>
                <a:srgbClr val="F4EF36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smtClean="0">
                <a:solidFill>
                  <a:srgbClr val="F4EF36"/>
                </a:solidFill>
              </a:rPr>
              <a:t>3. S výjimkou satelitů budou všechny ostatní objekty  obíhající okolo Slunce označovány společným termínem "malá tělesa sluneční soustavy".</a:t>
            </a:r>
            <a:r>
              <a:rPr lang="cs-CZ" altLang="cs-CZ" sz="1400" smtClean="0">
                <a:solidFill>
                  <a:srgbClr val="F4EF36"/>
                </a:solidFill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25" y="260350"/>
            <a:ext cx="2314575" cy="1143000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Pluto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357188"/>
            <a:ext cx="6572250" cy="3500437"/>
          </a:xfrm>
        </p:spPr>
        <p:txBody>
          <a:bodyPr/>
          <a:lstStyle/>
          <a:p>
            <a:pPr eaLnBrk="1" hangingPunct="1"/>
            <a:r>
              <a:rPr lang="cs-CZ" altLang="cs-CZ" sz="1800" smtClean="0"/>
              <a:t>byla nejmenší planetou (je dokonce menší než některé měsíce - Měsíc, Io, Europa, Ganymedes, Callisto, Titan, Triton)</a:t>
            </a:r>
          </a:p>
          <a:p>
            <a:pPr eaLnBrk="1" hangingPunct="1"/>
            <a:r>
              <a:rPr lang="cs-CZ" altLang="cs-CZ" sz="1800" smtClean="0">
                <a:solidFill>
                  <a:srgbClr val="FFFF00"/>
                </a:solidFill>
              </a:rPr>
              <a:t>atmosféra Pluta je velmi řídká</a:t>
            </a:r>
            <a:r>
              <a:rPr lang="cs-CZ" altLang="cs-CZ" sz="1800" smtClean="0"/>
              <a:t>, je zřejmě složena z dusíku, oxidu uhelnatého a metanu</a:t>
            </a:r>
          </a:p>
          <a:p>
            <a:pPr eaLnBrk="1" hangingPunct="1"/>
            <a:r>
              <a:rPr lang="cs-CZ" altLang="cs-CZ" sz="1800" smtClean="0"/>
              <a:t>teplota při povrchu je -230°C</a:t>
            </a:r>
          </a:p>
          <a:p>
            <a:pPr eaLnBrk="1" hangingPunct="1"/>
            <a:r>
              <a:rPr lang="cs-CZ" altLang="cs-CZ" sz="1800" smtClean="0"/>
              <a:t>objev </a:t>
            </a:r>
            <a:r>
              <a:rPr lang="cs-CZ" altLang="cs-CZ" sz="1800" smtClean="0">
                <a:solidFill>
                  <a:srgbClr val="FFFF00"/>
                </a:solidFill>
              </a:rPr>
              <a:t>18. února 1930 </a:t>
            </a:r>
            <a:r>
              <a:rPr lang="cs-CZ" altLang="cs-CZ" sz="1800" smtClean="0"/>
              <a:t>Clydem Tombaughem</a:t>
            </a:r>
          </a:p>
          <a:p>
            <a:pPr eaLnBrk="1" hangingPunct="1"/>
            <a:r>
              <a:rPr lang="cs-CZ" altLang="cs-CZ" sz="1800" smtClean="0"/>
              <a:t>kolem Pluta obíhá měsíc </a:t>
            </a:r>
            <a:r>
              <a:rPr lang="cs-CZ" altLang="cs-CZ" sz="1800" i="1" smtClean="0">
                <a:solidFill>
                  <a:srgbClr val="FFFF00"/>
                </a:solidFill>
              </a:rPr>
              <a:t>Charón</a:t>
            </a:r>
            <a:r>
              <a:rPr lang="cs-CZ" altLang="cs-CZ" sz="1800" smtClean="0"/>
              <a:t>, který byl objeven 22. června 1978</a:t>
            </a:r>
          </a:p>
          <a:p>
            <a:pPr eaLnBrk="1" hangingPunct="1"/>
            <a:r>
              <a:rPr lang="cs-CZ" altLang="cs-CZ" sz="1800" smtClean="0"/>
              <a:t>na snímcích okolí planety pořízených roku 2005 nalezl tým astronomů dva objekty, které jsou dalšími dvěma měsíci Pluta (Hydra a Nix)</a:t>
            </a:r>
          </a:p>
        </p:txBody>
      </p:sp>
      <p:pic>
        <p:nvPicPr>
          <p:cNvPr id="41988" name="Picture 4" descr="pluto%20siz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2463"/>
            <a:ext cx="3706813" cy="2395537"/>
          </a:xfrm>
          <a:noFill/>
        </p:spPr>
      </p:pic>
      <p:pic>
        <p:nvPicPr>
          <p:cNvPr id="41989" name="Picture 5" descr="133-2005-19-f-web_print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4424363"/>
            <a:ext cx="5364162" cy="2433637"/>
          </a:xfrm>
          <a:noFill/>
        </p:spPr>
      </p:pic>
      <p:pic>
        <p:nvPicPr>
          <p:cNvPr id="58374" name="Picture 6" descr="pluto_ch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1617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95008">
            <a:off x="976313" y="266700"/>
            <a:ext cx="1524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0"/>
            <a:ext cx="50720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071688" y="214313"/>
            <a:ext cx="3143250" cy="939800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Ceres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29125" y="3857625"/>
            <a:ext cx="4572000" cy="2643188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je </a:t>
            </a:r>
            <a:r>
              <a:rPr lang="cs-CZ" altLang="cs-CZ" sz="2000" smtClean="0">
                <a:solidFill>
                  <a:srgbClr val="FFFF00"/>
                </a:solidFill>
              </a:rPr>
              <a:t>největším objektem obíhajícím mezi drahami Marsu a Jupiteru</a:t>
            </a:r>
            <a:r>
              <a:rPr lang="cs-CZ" altLang="cs-CZ" sz="2000" smtClean="0"/>
              <a:t>, tedy v oblasti hlavního pásu planetek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objevena </a:t>
            </a:r>
            <a:r>
              <a:rPr lang="cs-CZ" altLang="cs-CZ" sz="2000" smtClean="0">
                <a:solidFill>
                  <a:srgbClr val="FFFF00"/>
                </a:solidFill>
              </a:rPr>
              <a:t>1.1.1801</a:t>
            </a:r>
            <a:r>
              <a:rPr lang="cs-CZ" altLang="cs-CZ" sz="2000" smtClean="0"/>
              <a:t> italským profesorem matematiky Giuseppem Piazzim</a:t>
            </a:r>
          </a:p>
        </p:txBody>
      </p:sp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44624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00188"/>
            <a:ext cx="2857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cs-CZ" altLang="cs-CZ" sz="4800" b="1" smtClean="0"/>
              <a:t>Eris - 2003 UB</a:t>
            </a:r>
            <a:r>
              <a:rPr lang="cs-CZ" altLang="cs-CZ" sz="4800" b="1" baseline="-25000" smtClean="0"/>
              <a:t>313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19600"/>
            <a:ext cx="4359275" cy="2438400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jedná se o velmi velké těleso o průměru až 3000 km (větčí než Pluto - má průměr jen 2306 km)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000" smtClean="0"/>
              <a:t>13. září 2006 byla pojmenována Eris a její měsíc  Dysnomia. Dřívější jméno Xena a její měsíc Gabriele</a:t>
            </a:r>
          </a:p>
        </p:txBody>
      </p:sp>
      <p:pic>
        <p:nvPicPr>
          <p:cNvPr id="44036" name="Picture 4" descr="631px-Nejvetsi_KB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49513"/>
            <a:ext cx="4643437" cy="4408487"/>
          </a:xfr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7188" y="9286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/>
              <a:t>   poprvé pozorovaná </a:t>
            </a:r>
            <a:r>
              <a:rPr lang="cs-CZ" altLang="cs-CZ" sz="2000">
                <a:solidFill>
                  <a:srgbClr val="FFFF00"/>
                </a:solidFill>
              </a:rPr>
              <a:t>31. října 2003 </a:t>
            </a:r>
            <a:r>
              <a:rPr lang="cs-CZ" altLang="cs-CZ" sz="2000"/>
              <a:t>(M. Brown, C. Trujillo, Kalifornie)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   další pozorování 8. ledna 2005 umožnilo přesně stanovit její dráhu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643313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cs-CZ" altLang="cs-CZ" sz="4000" smtClean="0"/>
              <a:t>Makemake </a:t>
            </a:r>
            <a:r>
              <a:rPr lang="cs-CZ" altLang="cs-CZ" sz="1800" smtClean="0"/>
              <a:t>(2005 FY</a:t>
            </a:r>
            <a:r>
              <a:rPr lang="cs-CZ" altLang="cs-CZ" sz="1800" baseline="-25000" smtClean="0"/>
              <a:t>9</a:t>
            </a:r>
            <a:r>
              <a:rPr lang="cs-CZ" altLang="cs-CZ" sz="1800" smtClean="0"/>
              <a:t>)</a:t>
            </a:r>
            <a:r>
              <a:rPr lang="cs-CZ" altLang="cs-CZ" sz="4000" smtClean="0"/>
              <a:t> a Haumea </a:t>
            </a:r>
            <a:r>
              <a:rPr lang="cs-CZ" altLang="cs-CZ" sz="1800" smtClean="0"/>
              <a:t>(2003 EL</a:t>
            </a:r>
            <a:r>
              <a:rPr lang="cs-CZ" altLang="cs-CZ" sz="1800" baseline="-25000" smtClean="0"/>
              <a:t>61</a:t>
            </a:r>
            <a:r>
              <a:rPr lang="cs-CZ" altLang="cs-CZ" sz="1800" smtClean="0"/>
              <a:t>) </a:t>
            </a:r>
          </a:p>
        </p:txBody>
      </p:sp>
      <p:sp>
        <p:nvSpPr>
          <p:cNvPr id="61444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2875" y="1214438"/>
            <a:ext cx="4143375" cy="2714625"/>
          </a:xfrm>
        </p:spPr>
        <p:txBody>
          <a:bodyPr/>
          <a:lstStyle/>
          <a:p>
            <a:r>
              <a:rPr lang="cs-CZ" altLang="cs-CZ" sz="2000" smtClean="0">
                <a:solidFill>
                  <a:srgbClr val="FFFF00"/>
                </a:solidFill>
              </a:rPr>
              <a:t>Makemake</a:t>
            </a:r>
            <a:r>
              <a:rPr lang="cs-CZ" altLang="cs-CZ" sz="2000" smtClean="0"/>
              <a:t>  obíhá za drahou Neptunu</a:t>
            </a:r>
          </a:p>
          <a:p>
            <a:r>
              <a:rPr lang="cs-CZ" altLang="cs-CZ" sz="2000" smtClean="0"/>
              <a:t>byla objevena 31. března 2005 </a:t>
            </a:r>
          </a:p>
          <a:p>
            <a:r>
              <a:rPr lang="cs-CZ" altLang="cs-CZ" sz="2000" smtClean="0"/>
              <a:t>s průměrem 1300–1900 km je třetí největší trpasličí planetou po Plutu a Eris</a:t>
            </a:r>
          </a:p>
          <a:p>
            <a:endParaRPr lang="cs-CZ" altLang="cs-CZ" sz="2000" smtClean="0"/>
          </a:p>
        </p:txBody>
      </p:sp>
      <p:sp>
        <p:nvSpPr>
          <p:cNvPr id="61445" name="Zástupný symbol pro obsah 3"/>
          <p:cNvSpPr>
            <a:spLocks noGrp="1"/>
          </p:cNvSpPr>
          <p:nvPr>
            <p:ph sz="half" idx="2"/>
          </p:nvPr>
        </p:nvSpPr>
        <p:spPr>
          <a:xfrm>
            <a:off x="4500563" y="1214438"/>
            <a:ext cx="4395787" cy="3357562"/>
          </a:xfrm>
        </p:spPr>
        <p:txBody>
          <a:bodyPr/>
          <a:lstStyle/>
          <a:p>
            <a:r>
              <a:rPr lang="cs-CZ" altLang="cs-CZ" sz="2000" smtClean="0">
                <a:solidFill>
                  <a:srgbClr val="FFFF00"/>
                </a:solidFill>
              </a:rPr>
              <a:t>Haumea</a:t>
            </a:r>
            <a:r>
              <a:rPr lang="cs-CZ" altLang="cs-CZ" sz="2000" b="1" smtClean="0"/>
              <a:t> </a:t>
            </a:r>
            <a:r>
              <a:rPr lang="cs-CZ" altLang="cs-CZ" sz="2000" smtClean="0"/>
              <a:t> je v Kuiperově pásu </a:t>
            </a:r>
          </a:p>
          <a:p>
            <a:r>
              <a:rPr lang="cs-CZ" altLang="cs-CZ" sz="2000" smtClean="0"/>
              <a:t>byla objevena byl roku 2004 týmem vedeným Michaelem Brownem a roku 2005 týmem vedeným José Ortizem (objev provázely spory o prvenství mezi oběma týmy)</a:t>
            </a:r>
          </a:p>
          <a:p>
            <a:r>
              <a:rPr lang="cs-CZ" altLang="cs-CZ" sz="2000" smtClean="0"/>
              <a:t>jméno má po havajské bohyni zrození</a:t>
            </a:r>
          </a:p>
          <a:p>
            <a:r>
              <a:rPr lang="cs-CZ" altLang="cs-CZ" sz="2000" smtClean="0"/>
              <a:t>má extrémně protáhlý tvar</a:t>
            </a:r>
          </a:p>
          <a:p>
            <a:endParaRPr lang="cs-CZ" altLang="cs-CZ" sz="2000" smtClean="0"/>
          </a:p>
        </p:txBody>
      </p:sp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83871" r="-420"/>
          <a:stretch>
            <a:fillRect/>
          </a:stretch>
        </p:blipFill>
        <p:spPr bwMode="auto">
          <a:xfrm>
            <a:off x="214313" y="4643438"/>
            <a:ext cx="5251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89013"/>
          </a:xfrm>
        </p:spPr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Kuiperův pás</a:t>
            </a:r>
          </a:p>
        </p:txBody>
      </p:sp>
      <p:sp>
        <p:nvSpPr>
          <p:cNvPr id="62467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2875" y="1214438"/>
            <a:ext cx="8715375" cy="2757487"/>
          </a:xfrm>
        </p:spPr>
        <p:txBody>
          <a:bodyPr/>
          <a:lstStyle/>
          <a:p>
            <a:r>
              <a:rPr lang="cs-CZ" altLang="cs-CZ" sz="2000" smtClean="0"/>
              <a:t>je to oblast sluneční soustavy za oběžnou dráhou Neptunu sahající až do vzdálenosti přibližně 55AU od Slunce</a:t>
            </a:r>
          </a:p>
          <a:p>
            <a:r>
              <a:rPr lang="cs-CZ" altLang="cs-CZ" sz="2000" smtClean="0"/>
              <a:t>podobně jako hlavní pás se skládá zejména z malých těles</a:t>
            </a:r>
          </a:p>
          <a:p>
            <a:r>
              <a:rPr lang="cs-CZ" altLang="cs-CZ" sz="2000" smtClean="0"/>
              <a:t>zatímco hlavní pás se skládá převážně z kamenných a kovových těles, objekty Kuiperova pásu, jsou tvořeny především zmrzlými prchavými látkami jako methan, amoniak či voda.</a:t>
            </a:r>
          </a:p>
          <a:p>
            <a:r>
              <a:rPr lang="cs-CZ" altLang="cs-CZ" sz="2000" smtClean="0"/>
              <a:t>jeho součástí jsou mimo jiné také tři trpasličí planety – Pluto, Haumea a Makemake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19550"/>
            <a:ext cx="4762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643313"/>
            <a:ext cx="3214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725487"/>
          </a:xfrm>
        </p:spPr>
        <p:txBody>
          <a:bodyPr/>
          <a:lstStyle/>
          <a:p>
            <a:r>
              <a:rPr lang="cs-CZ" altLang="cs-CZ" sz="2800" smtClean="0"/>
              <a:t>Videa</a:t>
            </a:r>
          </a:p>
        </p:txBody>
      </p:sp>
      <p:sp>
        <p:nvSpPr>
          <p:cNvPr id="63491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85750" y="1285875"/>
            <a:ext cx="8572500" cy="4525963"/>
          </a:xfrm>
        </p:spPr>
        <p:txBody>
          <a:bodyPr/>
          <a:lstStyle/>
          <a:p>
            <a:r>
              <a:rPr lang="cs-CZ" altLang="cs-CZ" sz="2000" smtClean="0">
                <a:hlinkClick r:id="rId2"/>
              </a:rPr>
              <a:t>http://www.solarviews.com/cap/index/solarsystem1.html</a:t>
            </a:r>
            <a:r>
              <a:rPr lang="cs-CZ" altLang="cs-CZ" sz="2000" smtClean="0"/>
              <a:t>  ... v textu (Aj)</a:t>
            </a:r>
          </a:p>
          <a:p>
            <a:endParaRPr lang="cs-CZ" altLang="cs-CZ" sz="2000" smtClean="0"/>
          </a:p>
          <a:p>
            <a:r>
              <a:rPr lang="cs-CZ" altLang="cs-CZ" sz="2000" smtClean="0">
                <a:hlinkClick r:id="rId3"/>
              </a:rPr>
              <a:t>http://www.youtube.com/watch?v=kTWdCd-FiXI</a:t>
            </a:r>
            <a:endParaRPr lang="cs-CZ" altLang="cs-CZ" sz="2000" smtClean="0"/>
          </a:p>
          <a:p>
            <a:endParaRPr lang="cs-CZ" altLang="cs-CZ" sz="2000" smtClean="0"/>
          </a:p>
          <a:p>
            <a:r>
              <a:rPr lang="cs-CZ" altLang="cs-CZ" sz="2000" smtClean="0">
                <a:hlinkClick r:id="rId4"/>
              </a:rPr>
              <a:t>http://www.youtube.com/watch?v=y3DFqO2Uaw8</a:t>
            </a:r>
            <a:endParaRPr lang="cs-CZ" altLang="cs-CZ" sz="2000" smtClean="0"/>
          </a:p>
          <a:p>
            <a:endParaRPr lang="cs-CZ" altLang="cs-CZ" sz="2000" smtClean="0"/>
          </a:p>
          <a:p>
            <a:r>
              <a:rPr lang="cs-CZ" altLang="cs-CZ" sz="2000" smtClean="0">
                <a:hlinkClick r:id="rId5"/>
              </a:rPr>
              <a:t>http://www.youtube.com/watch?v=7vCsq5DWGdU</a:t>
            </a:r>
            <a:endParaRPr lang="cs-CZ" altLang="cs-CZ" sz="2000" smtClean="0"/>
          </a:p>
          <a:p>
            <a:endParaRPr lang="cs-CZ" altLang="cs-CZ" sz="2000" smtClean="0"/>
          </a:p>
          <a:p>
            <a:r>
              <a:rPr lang="cs-CZ" altLang="cs-CZ" sz="2000" smtClean="0">
                <a:hlinkClick r:id="rId6"/>
              </a:rPr>
              <a:t>http://www.youtube.com/watch?v=jlNEHKpQyio</a:t>
            </a:r>
            <a:endParaRPr lang="cs-CZ" altLang="cs-CZ" sz="2000" smtClean="0"/>
          </a:p>
          <a:p>
            <a:endParaRPr lang="cs-CZ" altLang="cs-CZ" sz="2000" smtClean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Pro srovnání – velikost několika objektů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28688"/>
            <a:ext cx="8143875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796925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Pro srovnání – velikost několika objektů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28688"/>
            <a:ext cx="8969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0" y="6286500"/>
            <a:ext cx="728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Některé měsíce sluneční soustavy ve srovnání se Zemí.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206625"/>
            <a:ext cx="537051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cs-CZ" altLang="cs-CZ" smtClean="0"/>
              <a:t>Z čeho se naše soustava skládá?</a:t>
            </a:r>
          </a:p>
        </p:txBody>
      </p:sp>
      <p:sp>
        <p:nvSpPr>
          <p:cNvPr id="12292" name="Zástupný symbol pro obsah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smtClean="0"/>
              <a:t>Naše sluneční soustava je tvořena Sluncem a tělesy, které se pohybují v jeho gravitačním poli. </a:t>
            </a:r>
          </a:p>
        </p:txBody>
      </p:sp>
      <p:sp>
        <p:nvSpPr>
          <p:cNvPr id="12293" name="Zástupný symbol pro obsah 2"/>
          <p:cNvSpPr txBox="1">
            <a:spLocks/>
          </p:cNvSpPr>
          <p:nvPr/>
        </p:nvSpPr>
        <p:spPr bwMode="auto">
          <a:xfrm>
            <a:off x="214313" y="5786438"/>
            <a:ext cx="87868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/>
              <a:t>Jsou to planety a jejich měsíce, planetky (je jich asi 7000), </a:t>
            </a:r>
            <a:r>
              <a:rPr lang="cs-CZ" altLang="cs-CZ" sz="2800">
                <a:latin typeface="Arial" panose="020B0604020202020204" pitchFamily="34" charset="0"/>
              </a:rPr>
              <a:t>komety, </a:t>
            </a:r>
            <a:r>
              <a:rPr lang="cs-CZ" altLang="cs-CZ" sz="2800"/>
              <a:t>vesmírný prach,…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66800"/>
          </a:xfrm>
        </p:spPr>
        <p:txBody>
          <a:bodyPr/>
          <a:lstStyle/>
          <a:p>
            <a:r>
              <a:rPr lang="cs-CZ" altLang="cs-CZ" sz="2800" smtClean="0"/>
              <a:t>Vesmírné satelity a jejich trosky kolem Země na počítačové vizualizaci Evropské vesmírné agentury </a:t>
            </a:r>
          </a:p>
        </p:txBody>
      </p:sp>
      <p:pic>
        <p:nvPicPr>
          <p:cNvPr id="13315" name="Picture 5" descr="124003-gallery1-gnd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79388" y="6216650"/>
            <a:ext cx="878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zdroj:  </a:t>
            </a:r>
            <a:r>
              <a:rPr lang="cs-CZ" altLang="cs-CZ" sz="1800">
                <a:hlinkClick r:id="rId3"/>
              </a:rPr>
              <a:t>http://www.novinky.cz/zahranicni/137733-obrazem-vesmirny-neporadek-kolem-planety-zeme.html</a:t>
            </a:r>
            <a:endParaRPr lang="cs-CZ" altLang="cs-CZ" sz="1800"/>
          </a:p>
        </p:txBody>
      </p:sp>
    </p:spTree>
  </p:cSld>
  <p:clrMapOvr>
    <a:masterClrMapping/>
  </p:clrMapOvr>
  <p:transition spd="med">
    <p:wheel spokes="8"/>
  </p:transition>
</p:sld>
</file>

<file path=ppt/theme/theme1.xml><?xml version="1.0" encoding="utf-8"?>
<a:theme xmlns:a="http://schemas.openxmlformats.org/drawingml/2006/main" name="Výchozí návrh">
  <a:themeElements>
    <a:clrScheme name="Výchozí návrh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FDAFF"/>
      </a:hlink>
      <a:folHlink>
        <a:srgbClr val="CCEC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FDA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2480</Words>
  <Application>Microsoft Office PowerPoint</Application>
  <PresentationFormat>Předvádění na obrazovce (4:3)</PresentationFormat>
  <Paragraphs>436</Paragraphs>
  <Slides>58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Candara</vt:lpstr>
      <vt:lpstr>Calibri</vt:lpstr>
      <vt:lpstr>Wingdings</vt:lpstr>
      <vt:lpstr>Mufferaw</vt:lpstr>
      <vt:lpstr>Trebuchet MS</vt:lpstr>
      <vt:lpstr>Výchozí návrh</vt:lpstr>
      <vt:lpstr>6.1.  Základní pojmy </vt:lpstr>
      <vt:lpstr>Pro srovnání – velikost několika objektů </vt:lpstr>
      <vt:lpstr>Pro srovnání – velikost několika objektů </vt:lpstr>
      <vt:lpstr>Pro srovnání – velikost několika objektů </vt:lpstr>
      <vt:lpstr>Pro srovnání – velikost několika objektů </vt:lpstr>
      <vt:lpstr>Pro srovnání – velikost několika objektů </vt:lpstr>
      <vt:lpstr>Pro srovnání – velikost několika objektů </vt:lpstr>
      <vt:lpstr>Z čeho se naše soustava skládá?</vt:lpstr>
      <vt:lpstr>Vesmírné satelity a jejich trosky kolem Země na počítačové vizualizaci Evropské vesmírné agentury </vt:lpstr>
      <vt:lpstr>Vesmírné satelity a jejich trosky kolem Země na počítačové vizualizaci Evropské vesmírné agentury </vt:lpstr>
      <vt:lpstr>6.2.  Slunce naše hvězda</vt:lpstr>
      <vt:lpstr>Složení Slunce</vt:lpstr>
      <vt:lpstr>Fotosféra</vt:lpstr>
      <vt:lpstr>Chromosféra</vt:lpstr>
      <vt:lpstr>Koróna</vt:lpstr>
      <vt:lpstr>Zatmění Slunce</vt:lpstr>
      <vt:lpstr>Prezentace aplikace PowerPoint</vt:lpstr>
      <vt:lpstr>Prezentace aplikace PowerPoint</vt:lpstr>
      <vt:lpstr>Prezentace aplikace PowerPoint</vt:lpstr>
      <vt:lpstr>6.3.  Vnitřní planety</vt:lpstr>
      <vt:lpstr>Merkur   Mercurius = bůh obchodu a zisku </vt:lpstr>
      <vt:lpstr>Merkur</vt:lpstr>
      <vt:lpstr>Merkur  významná data</vt:lpstr>
      <vt:lpstr>Venuše  Venus, česky Venuše, znamená: půvab, krása, vděk Dříve staroitalská bohyně jara a probouzející se přírody, teprve později bohyně krásy. </vt:lpstr>
      <vt:lpstr>Venuše</vt:lpstr>
      <vt:lpstr>Venuše  Významná data</vt:lpstr>
      <vt:lpstr>Země     Gáia, též Gé, matka Země dcera Chaosu </vt:lpstr>
      <vt:lpstr>Země</vt:lpstr>
      <vt:lpstr>Země</vt:lpstr>
      <vt:lpstr>Povrch Měsíce</vt:lpstr>
      <vt:lpstr>Země nad povrchem Měsíce. Na Měsíci je vidět povrch v okolí severního pólu a na Zemi lze vidět Arabský poloostrov a Indický oceán. </vt:lpstr>
      <vt:lpstr>Zatmění Měsíce</vt:lpstr>
      <vt:lpstr>Prezentace aplikace PowerPoint</vt:lpstr>
      <vt:lpstr>Prezentace aplikace PowerPoint</vt:lpstr>
      <vt:lpstr>Mars   (pro Řeky "hvězda Aréova") </vt:lpstr>
      <vt:lpstr>Mars  zajímavé objekty</vt:lpstr>
      <vt:lpstr>Prezentace aplikace PowerPoint</vt:lpstr>
      <vt:lpstr>Mars</vt:lpstr>
      <vt:lpstr>6.4.  Vnější planety</vt:lpstr>
      <vt:lpstr>Jupiter  Jupiter (v Řecku Zeus) - v římské mytologii nejvyšší vládce bohů, byl synem Saturna (řecky Kronos).</vt:lpstr>
      <vt:lpstr>Jupiter - důležité objevy</vt:lpstr>
      <vt:lpstr>Jupiter</vt:lpstr>
      <vt:lpstr>Saturn v římské mytologii byl bohem rolnictví, v řecké  Kronos byl synem Urana a Gai a otcem Dia (neboli Jupitera)</vt:lpstr>
      <vt:lpstr>Saturn  </vt:lpstr>
      <vt:lpstr>Saturn</vt:lpstr>
      <vt:lpstr>Uran   byl pojmenován po řeckém bohu Uranovi, otec Krona (Saturn) </vt:lpstr>
      <vt:lpstr>Uran – důležité objevy</vt:lpstr>
      <vt:lpstr>Uran</vt:lpstr>
      <vt:lpstr>Neptun - v římské mytologii byl Neptun (řecký  Poseidon) bohem moře</vt:lpstr>
      <vt:lpstr>Neptun</vt:lpstr>
      <vt:lpstr>Neptun</vt:lpstr>
      <vt:lpstr>Trpasličí planety</vt:lpstr>
      <vt:lpstr>Pluto</vt:lpstr>
      <vt:lpstr>Ceres</vt:lpstr>
      <vt:lpstr>Eris - 2003 UB313</vt:lpstr>
      <vt:lpstr>Makemake (2005 FY9) a Haumea (2003 EL61) </vt:lpstr>
      <vt:lpstr>Kuiperův pás</vt:lpstr>
      <vt:lpstr>Videa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Vesmír</dc:title>
  <dc:creator>Private</dc:creator>
  <cp:lastModifiedBy>Jana Svobodová</cp:lastModifiedBy>
  <cp:revision>58</cp:revision>
  <dcterms:created xsi:type="dcterms:W3CDTF">2007-11-07T10:43:07Z</dcterms:created>
  <dcterms:modified xsi:type="dcterms:W3CDTF">2020-05-30T20:22:40Z</dcterms:modified>
</cp:coreProperties>
</file>