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59" r:id="rId6"/>
    <p:sldId id="260" r:id="rId7"/>
    <p:sldId id="274" r:id="rId8"/>
    <p:sldId id="273" r:id="rId9"/>
    <p:sldId id="269" r:id="rId10"/>
    <p:sldId id="270" r:id="rId11"/>
    <p:sldId id="271" r:id="rId12"/>
    <p:sldId id="275" r:id="rId13"/>
    <p:sldId id="272" r:id="rId14"/>
    <p:sldId id="27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C8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4333" autoAdjust="0"/>
  </p:normalViewPr>
  <p:slideViewPr>
    <p:cSldViewPr>
      <p:cViewPr varScale="1">
        <p:scale>
          <a:sx n="55" d="100"/>
          <a:sy n="55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EDC0-E9B5-497E-ABB0-74CE4D481876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CE57-2F32-40A7-84C8-0A5D32EDC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oom42.wikispaces.com/Savanna+Geograph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grafie.info/?cz_popvyvoj_svet_a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http://room42.wikispaces.com/</a:t>
            </a:r>
            <a:r>
              <a:rPr lang="cs-CZ" dirty="0" err="1" smtClean="0">
                <a:hlinkClick r:id="rId3"/>
              </a:rPr>
              <a:t>Savanna</a:t>
            </a:r>
            <a:r>
              <a:rPr lang="cs-CZ" dirty="0" smtClean="0">
                <a:hlinkClick r:id="rId3"/>
              </a:rPr>
              <a:t>+</a:t>
            </a:r>
            <a:r>
              <a:rPr lang="cs-CZ" dirty="0" err="1" smtClean="0">
                <a:hlinkClick r:id="rId3"/>
              </a:rPr>
              <a:t>Geography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8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7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http://free-extras.com/images/congo_river-12317.htm</a:t>
            </a:r>
            <a:endParaRPr lang="cs-CZ" dirty="0" smtClean="0"/>
          </a:p>
          <a:p>
            <a:r>
              <a:rPr lang="en-US" dirty="0" smtClean="0"/>
              <a:t>http://www.skyscrapercity.com/showthread.php?t=953528&amp;page=2</a:t>
            </a:r>
            <a:r>
              <a:rPr lang="cs-CZ" dirty="0" smtClean="0"/>
              <a:t>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http://en.wikipedia.org/wiki/Okapi</a:t>
            </a:r>
          </a:p>
          <a:p>
            <a:r>
              <a:rPr lang="en-US" dirty="0" smtClean="0"/>
              <a:t>http://www.cites.org/I/news/mahogany_big.jpg</a:t>
            </a:r>
          </a:p>
          <a:p>
            <a:r>
              <a:rPr lang="en-US" dirty="0" smtClean="0"/>
              <a:t>http://www.safarigifts.com/forum/?p=28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60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17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50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http://www.telegraph.co.uk/travel/destinations/africaandindianocean/3172127/Sierra-Leone-A-safe-choice-for-the-adventurous-traveller.html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9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http://www.boston.com/bigpicture/2009/01/the_2009_dakar_rally.html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5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http://www.global-dam-re-operation.org/where-we-work/africa/ghana-lower-volta.html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http://www.demografie.</a:t>
            </a:r>
            <a:r>
              <a:rPr lang="cs-CZ" dirty="0" err="1" smtClean="0">
                <a:hlinkClick r:id="rId3"/>
              </a:rPr>
              <a:t>info</a:t>
            </a:r>
            <a:r>
              <a:rPr lang="cs-CZ" dirty="0" smtClean="0">
                <a:hlinkClick r:id="rId3"/>
              </a:rPr>
              <a:t>/?cz_</a:t>
            </a:r>
            <a:r>
              <a:rPr lang="cs-CZ" dirty="0" err="1" smtClean="0">
                <a:hlinkClick r:id="rId3"/>
              </a:rPr>
              <a:t>popvyvoj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svet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af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1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http://agrobiodiversityplatform.org/par/2010/07/27/getting-the-most-of-out-of-groundnuts-in-senegal/</a:t>
            </a:r>
          </a:p>
          <a:p>
            <a:r>
              <a:rPr lang="en-US" dirty="0" smtClean="0"/>
              <a:t>http://www.tootoo.com/buy-palm_kennel_oil/</a:t>
            </a:r>
          </a:p>
          <a:p>
            <a:r>
              <a:rPr lang="en-US" dirty="0" smtClean="0"/>
              <a:t>http://www.putera.com.sg/Palm%20Oil.htm</a:t>
            </a:r>
          </a:p>
          <a:p>
            <a:r>
              <a:rPr lang="en-US" dirty="0" smtClean="0"/>
              <a:t>http://www.museum.agropolis.fr/english/pages/expos/aliments/matieres_grasses/images/palmierahuile.htm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77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cojeco.cz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?detail=1&amp;s_</a:t>
            </a:r>
            <a:r>
              <a:rPr lang="cs-CZ" dirty="0" err="1" smtClean="0"/>
              <a:t>lang</a:t>
            </a:r>
            <a:r>
              <a:rPr lang="cs-CZ" dirty="0" smtClean="0"/>
              <a:t>=2&amp;id_</a:t>
            </a:r>
            <a:r>
              <a:rPr lang="cs-CZ" dirty="0" err="1" smtClean="0"/>
              <a:t>desc</a:t>
            </a:r>
            <a:r>
              <a:rPr lang="cs-CZ" dirty="0" smtClean="0"/>
              <a:t>=385782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45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http://www.esf.edu/scme/ttic.htm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7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7931-515E-4BF6-B538-D1DC2892159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 descr="http://room42.wikispaces.com/file/view/savanna2.jpg/33510387/savann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796136" y="448796"/>
            <a:ext cx="28419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isse ITC" pitchFamily="82" charset="0"/>
              </a:rPr>
              <a:t>Afrika</a:t>
            </a:r>
            <a:endParaRPr lang="cs-CZ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tisse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FG charakteristiky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Střední Afrika zahrnuje </a:t>
            </a:r>
            <a:r>
              <a:rPr lang="cs-CZ" b="1" dirty="0" smtClean="0"/>
              <a:t>9 států: </a:t>
            </a:r>
            <a:r>
              <a:rPr lang="cs-CZ" dirty="0" smtClean="0"/>
              <a:t>Kamerun, Středoafrická republika, Rovníková Guinea, Sv. Tomáš, Gabon, Kongo, Demokratické Kongo - Zair, Rwanda a Burundi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tektonická sníženina, střední část 300m a okrajové až 3 000 m n. 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 třetihorách zde bylo velké jezero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západě </a:t>
            </a:r>
            <a:r>
              <a:rPr lang="cs-CZ" dirty="0" err="1" smtClean="0"/>
              <a:t>Adamauská</a:t>
            </a:r>
            <a:r>
              <a:rPr lang="cs-CZ" dirty="0" smtClean="0"/>
              <a:t> vysočina s rozsáhlými lávovými příkrovy - vázány na zlomovou linii - Kamerunská hora a sopečné ostrovy v Guinejském zálivu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rovníkové extrémně vlhké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oblast Kamerunu patří k nejdeštivějším v Africe (až 10 000 mm/rok)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minimální rozdíly v teplotách během dne i roku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nejhustší říční síť v Africe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většina roků náleží do povodí Konga: </a:t>
            </a:r>
            <a:r>
              <a:rPr lang="cs-CZ" dirty="0" err="1" smtClean="0"/>
              <a:t>Kasaj</a:t>
            </a:r>
            <a:r>
              <a:rPr lang="cs-CZ" dirty="0" smtClean="0"/>
              <a:t>, </a:t>
            </a:r>
            <a:r>
              <a:rPr lang="cs-CZ" dirty="0" err="1" smtClean="0"/>
              <a:t>Ubangi</a:t>
            </a:r>
            <a:r>
              <a:rPr lang="cs-CZ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četné mohutné vodopády: </a:t>
            </a:r>
            <a:r>
              <a:rPr lang="cs-CZ" dirty="0" err="1" smtClean="0"/>
              <a:t>Stanleyovy</a:t>
            </a:r>
            <a:r>
              <a:rPr lang="cs-CZ" dirty="0" smtClean="0"/>
              <a:t> (</a:t>
            </a:r>
            <a:r>
              <a:rPr lang="cs-CZ" dirty="0" err="1" smtClean="0"/>
              <a:t>Bojoma</a:t>
            </a:r>
            <a:r>
              <a:rPr lang="cs-CZ" dirty="0" smtClean="0"/>
              <a:t>) na Kongu </a:t>
            </a:r>
          </a:p>
          <a:p>
            <a:pPr lvl="1">
              <a:spcBef>
                <a:spcPct val="0"/>
              </a:spcBef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a živočišstvo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převládá deštný prales: fíkus, vzácná dřeva (mahagon, eben), stromovité kapradiny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bohatá živočišná říše: </a:t>
            </a:r>
            <a:r>
              <a:rPr lang="cs-CZ" dirty="0" err="1" smtClean="0"/>
              <a:t>lidoopi</a:t>
            </a:r>
            <a:r>
              <a:rPr lang="cs-CZ" dirty="0" smtClean="0"/>
              <a:t> (šimpanz, gorila), slon, okapi, hroch, krokodýl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4664"/>
            <a:ext cx="5572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284984"/>
            <a:ext cx="49149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8640"/>
            <a:ext cx="48291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5469" y="3468960"/>
            <a:ext cx="395287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6493" y="260648"/>
            <a:ext cx="20478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91276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SG charakteristiky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08720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 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převážně křesťanské státy (pouze Kamerun 25% muslimové)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nízká střední délka života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Hospodářství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převážně zemědělské státy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orientace na rostlinnou výrobu: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pěstování: kakao, káva, čaj, palma olejná, bavlna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těžba dřeva 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export: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Kamerun</a:t>
            </a:r>
            <a:r>
              <a:rPr lang="cs-CZ" dirty="0" smtClean="0"/>
              <a:t>: ropa, kakao, dřevo, bavlna, kaučuk, hliník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Středoafrická republika</a:t>
            </a:r>
            <a:r>
              <a:rPr lang="cs-CZ" dirty="0" smtClean="0"/>
              <a:t>: bavlna, zlato, diamanty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Rovníková Guinea</a:t>
            </a:r>
            <a:r>
              <a:rPr lang="cs-CZ" dirty="0" smtClean="0"/>
              <a:t>: kakao, dřevo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Sv. Tomáš</a:t>
            </a:r>
            <a:r>
              <a:rPr lang="cs-CZ" dirty="0" smtClean="0"/>
              <a:t>: kakao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Gabon</a:t>
            </a:r>
            <a:r>
              <a:rPr lang="cs-CZ" dirty="0" smtClean="0"/>
              <a:t>: ropa, mangan, uran, mahagon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Kongo</a:t>
            </a:r>
            <a:r>
              <a:rPr lang="cs-CZ" dirty="0" smtClean="0"/>
              <a:t>: ropa, dřevo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Demokratické Kongo-Zair</a:t>
            </a:r>
            <a:r>
              <a:rPr lang="cs-CZ" dirty="0" smtClean="0"/>
              <a:t>: diamanty, kobalt, měď, zinek, zlato, ropa, bavlna, káva, palma olejná, kaučuk, dřevo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Rwanda</a:t>
            </a:r>
            <a:r>
              <a:rPr lang="cs-CZ" dirty="0" smtClean="0"/>
              <a:t>: káva, čaj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Burundi</a:t>
            </a:r>
            <a:r>
              <a:rPr lang="cs-CZ" dirty="0" smtClean="0"/>
              <a:t>: káva, čaj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hilippegatta.fr/expedition/kilimanjaro/pg_kilimanjaro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4032448"/>
          </a:xfrm>
          <a:prstGeom prst="rect">
            <a:avLst/>
          </a:prstGeom>
          <a:noFill/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5830416"/>
            <a:ext cx="6400800" cy="766936"/>
          </a:xfrm>
        </p:spPr>
        <p:txBody>
          <a:bodyPr>
            <a:normAutofit lnSpcReduction="10000"/>
          </a:bodyPr>
          <a:lstStyle/>
          <a:p>
            <a:endParaRPr lang="cs-CZ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067944" y="2276872"/>
            <a:ext cx="5760640" cy="2304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Západní </a:t>
            </a:r>
            <a:b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b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Střední Afrika</a:t>
            </a:r>
            <a:endParaRPr lang="en-US" sz="3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624" t="-3950" r="27910" b="356"/>
          <a:stretch>
            <a:fillRect/>
          </a:stretch>
        </p:blipFill>
        <p:spPr bwMode="auto">
          <a:xfrm>
            <a:off x="395536" y="476672"/>
            <a:ext cx="475252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1691680" y="5661248"/>
            <a:ext cx="5760640" cy="12241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Západní Afrika</a:t>
            </a:r>
            <a:endParaRPr lang="en-US" sz="3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511"/>
            <a:ext cx="9144000" cy="530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FG charakteristiky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zahrnuje </a:t>
            </a:r>
            <a:r>
              <a:rPr lang="cs-CZ" b="1" dirty="0" smtClean="0"/>
              <a:t>13 států: </a:t>
            </a:r>
            <a:r>
              <a:rPr lang="cs-CZ" dirty="0" smtClean="0"/>
              <a:t>Senegal, Gambie, Kapverdy, Guinea-Bissau, Guinea, Sierra </a:t>
            </a:r>
            <a:r>
              <a:rPr lang="cs-CZ" dirty="0" err="1" smtClean="0"/>
              <a:t>Leone</a:t>
            </a:r>
            <a:r>
              <a:rPr lang="cs-CZ" dirty="0" smtClean="0"/>
              <a:t>, Libérie, Pobřeží Slonoviny, </a:t>
            </a:r>
            <a:r>
              <a:rPr lang="cs-CZ" dirty="0" err="1" smtClean="0"/>
              <a:t>Burkina</a:t>
            </a:r>
            <a:r>
              <a:rPr lang="cs-CZ" dirty="0" smtClean="0"/>
              <a:t>, Ghana, Togo, Benin, Nigérie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stará pohoří klesají stupňovitě směrem k pobřeží, na pobřeží nížiny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západě členité pobřeží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rovníkové velmi vlhké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hustá síť vodnatých toků s častými vodopády a peřejemi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nejdelší  řekou je Volta a největší řekou je dolní tok Nigeru </a:t>
            </a:r>
          </a:p>
          <a:p>
            <a:pPr lvl="1">
              <a:spcBef>
                <a:spcPct val="0"/>
              </a:spcBef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a živočišstvo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převládají deštivé tropické lesy, na S navazují savany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při pobřeží místy porosty mangrove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bohatá fauna: šimpanz, kočkodan, hroch, ptáci, brouci, motýli </a:t>
            </a:r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4951" y="1448780"/>
            <a:ext cx="607409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4339" y="1161853"/>
            <a:ext cx="5315322" cy="45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91276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SG charakteristiky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08720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 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střet náboženství - tradiční, křesťanství, islám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převládá černošské obyvatelstvo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nízká gramotnost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1400" dirty="0" smtClean="0"/>
          </a:p>
          <a:p>
            <a:pPr>
              <a:spcBef>
                <a:spcPct val="0"/>
              </a:spcBef>
              <a:tabLst>
                <a:tab pos="2065338" algn="l"/>
              </a:tabLs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Hospodářství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zemědělské státy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pěstování: podzemnice olejná, palma olejná, maniok, rýže, káva, kakao, bavlna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významné postavení má těžba dřeva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rybolov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významné postavení má těžba: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bauxit: Guinea, Sierra </a:t>
            </a:r>
            <a:r>
              <a:rPr lang="cs-CZ" dirty="0" err="1" smtClean="0"/>
              <a:t>Leone</a:t>
            </a:r>
            <a:endParaRPr lang="cs-CZ" dirty="0" smtClean="0"/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diamanty: Sierra </a:t>
            </a:r>
            <a:r>
              <a:rPr lang="cs-CZ" dirty="0" err="1" smtClean="0"/>
              <a:t>Leone</a:t>
            </a:r>
            <a:r>
              <a:rPr lang="cs-CZ" dirty="0" smtClean="0"/>
              <a:t>, Libérie, Ghana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zlato: Ghana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mangan: Ghana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železná ruda: Libérie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fosfáty: Senegal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ropa a zemní plyn: Nigérie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země „levných vlajek“ Libérie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významným státem je Nigérie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88" y="260648"/>
            <a:ext cx="5143500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556792"/>
            <a:ext cx="3314700" cy="500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8700" y="571500"/>
            <a:ext cx="7086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Nigérie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FG charakteristiky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  <a:r>
              <a:rPr lang="cs-CZ" dirty="0" smtClean="0"/>
              <a:t>: největší stát Guinejského zálivu, při Otrockém pobřeží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  <a:r>
              <a:rPr lang="cs-CZ" dirty="0" smtClean="0"/>
              <a:t>: ve vnitrozemí náhorní plošina, roviny a pánve, na V </a:t>
            </a:r>
            <a:r>
              <a:rPr lang="cs-CZ" dirty="0" err="1" smtClean="0"/>
              <a:t>Adamauská</a:t>
            </a:r>
            <a:r>
              <a:rPr lang="cs-CZ" dirty="0" smtClean="0"/>
              <a:t> vysočina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</a:t>
            </a:r>
            <a:r>
              <a:rPr lang="cs-CZ" dirty="0" smtClean="0"/>
              <a:t>: rovníkové s velkými rozdíly v množství srážek (JV 4000 mm, sever 800mm)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  <a:r>
              <a:rPr lang="cs-CZ" dirty="0" smtClean="0"/>
              <a:t>:  hlavní řekou je Niger a její přítok Benue, vodní nádrž </a:t>
            </a:r>
            <a:r>
              <a:rPr lang="cs-CZ" dirty="0" err="1" smtClean="0"/>
              <a:t>Kainji</a:t>
            </a:r>
            <a:r>
              <a:rPr lang="cs-CZ" dirty="0" smtClean="0"/>
              <a:t>, SV Čadské </a:t>
            </a:r>
            <a:r>
              <a:rPr lang="cs-CZ" dirty="0" err="1" smtClean="0"/>
              <a:t>j</a:t>
            </a:r>
            <a:r>
              <a:rPr lang="cs-CZ" dirty="0" smtClean="0"/>
              <a:t>.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a živočišstvo</a:t>
            </a:r>
            <a:r>
              <a:rPr lang="cs-CZ" dirty="0" smtClean="0"/>
              <a:t>: od deštného lesa na pobřeží až k savanám, bohatá fauna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nejpočetnější populace v Africe, velmi vysoká hustota zalidnění, pestré etnické složení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50% křesťané, 45</a:t>
            </a:r>
            <a:r>
              <a:rPr lang="cs-CZ" smtClean="0"/>
              <a:t>% muslimové</a:t>
            </a:r>
            <a:endParaRPr lang="cs-CZ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velké množství měst (</a:t>
            </a:r>
            <a:r>
              <a:rPr lang="cs-CZ" dirty="0" err="1" smtClean="0"/>
              <a:t>Lagos</a:t>
            </a:r>
            <a:r>
              <a:rPr lang="cs-CZ" dirty="0" smtClean="0"/>
              <a:t>, </a:t>
            </a:r>
            <a:r>
              <a:rPr lang="cs-CZ" dirty="0" err="1" smtClean="0"/>
              <a:t>Ibadan</a:t>
            </a:r>
            <a:r>
              <a:rPr lang="cs-CZ" dirty="0" smtClean="0"/>
              <a:t>, </a:t>
            </a:r>
            <a:r>
              <a:rPr lang="cs-CZ" dirty="0" err="1" smtClean="0"/>
              <a:t>Oyo</a:t>
            </a:r>
            <a:r>
              <a:rPr lang="cs-CZ" dirty="0" smtClean="0"/>
              <a:t>, </a:t>
            </a:r>
            <a:r>
              <a:rPr lang="cs-CZ" dirty="0" err="1" smtClean="0"/>
              <a:t>Abuja</a:t>
            </a:r>
            <a:r>
              <a:rPr lang="cs-CZ" dirty="0" smtClean="0"/>
              <a:t>), přesto 75% obyvatel žije na venkově</a:t>
            </a:r>
          </a:p>
          <a:p>
            <a:pPr lvl="0">
              <a:spcBef>
                <a:spcPct val="0"/>
              </a:spcBef>
              <a:defRPr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Hospodářství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bývá označována za africkou velmoc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velký producent zemědělských výrobků: olejniny, proso, kakao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světový producent ropy a zemního plynu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průmysl: petrochemie, montáž automobilů, výroba papíru a cementu, tradiční textilní a potravinářský průmysl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Zahraniční vztahy a cestovní ruch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export: ropa a ropné výrobky (98%)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480" y="188640"/>
            <a:ext cx="1296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72000" y="2276872"/>
            <a:ext cx="5760640" cy="2304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Střední Afrika</a:t>
            </a:r>
            <a:endParaRPr lang="en-US" sz="3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9014"/>
          <a:stretch>
            <a:fillRect/>
          </a:stretch>
        </p:blipFill>
        <p:spPr bwMode="auto">
          <a:xfrm>
            <a:off x="753603" y="476671"/>
            <a:ext cx="4394461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</TotalTime>
  <Words>798</Words>
  <Application>Microsoft Office PowerPoint</Application>
  <PresentationFormat>Předvádění na obrazovce (4:3)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Matisse ITC</vt:lpstr>
      <vt:lpstr>Motiv sady Office</vt:lpstr>
      <vt:lpstr>Prezentace aplikace PowerPoint</vt:lpstr>
      <vt:lpstr>Západní  a  Střední Afrika</vt:lpstr>
      <vt:lpstr>Západní Afrika</vt:lpstr>
      <vt:lpstr>Základní FG charakteristiky </vt:lpstr>
      <vt:lpstr>Prezentace aplikace PowerPoint</vt:lpstr>
      <vt:lpstr>Základní SG charakteristiky</vt:lpstr>
      <vt:lpstr>Prezentace aplikace PowerPoint</vt:lpstr>
      <vt:lpstr>Nigérie</vt:lpstr>
      <vt:lpstr>Střední Afrika</vt:lpstr>
      <vt:lpstr>Základní FG charakteristiky </vt:lpstr>
      <vt:lpstr>Prezentace aplikace PowerPoint</vt:lpstr>
      <vt:lpstr>Prezentace aplikace PowerPoint</vt:lpstr>
      <vt:lpstr>Základní SG charakteristiky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Eva Kloudová</cp:lastModifiedBy>
  <cp:revision>230</cp:revision>
  <dcterms:created xsi:type="dcterms:W3CDTF">2012-08-15T09:12:49Z</dcterms:created>
  <dcterms:modified xsi:type="dcterms:W3CDTF">2020-06-07T18:57:27Z</dcterms:modified>
</cp:coreProperties>
</file>