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60" r:id="rId4"/>
    <p:sldId id="261" r:id="rId5"/>
    <p:sldId id="263" r:id="rId6"/>
    <p:sldId id="264" r:id="rId7"/>
    <p:sldId id="265" r:id="rId8"/>
    <p:sldId id="262" r:id="rId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006600"/>
    <a:srgbClr val="FF6600"/>
    <a:srgbClr val="0099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62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66317-AE97-44C9-ADCC-BEA30506D015}" type="datetimeFigureOut">
              <a:rPr lang="cs-CZ" smtClean="0"/>
              <a:t>17. 5. 2020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C18C5-D70A-43B5-AC95-8EE7FF4C4078}" type="slidenum">
              <a:rPr lang="cs-CZ" smtClean="0"/>
              <a:t>‹#›</a:t>
            </a:fld>
            <a:endParaRPr lang="cs-CZ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66317-AE97-44C9-ADCC-BEA30506D015}" type="datetimeFigureOut">
              <a:rPr lang="cs-CZ" smtClean="0"/>
              <a:t>17. 5. 2020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C18C5-D70A-43B5-AC95-8EE7FF4C407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66317-AE97-44C9-ADCC-BEA30506D015}" type="datetimeFigureOut">
              <a:rPr lang="cs-CZ" smtClean="0"/>
              <a:t>17. 5. 2020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C18C5-D70A-43B5-AC95-8EE7FF4C407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66317-AE97-44C9-ADCC-BEA30506D015}" type="datetimeFigureOut">
              <a:rPr lang="cs-CZ" smtClean="0"/>
              <a:t>17. 5. 2020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C18C5-D70A-43B5-AC95-8EE7FF4C407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66317-AE97-44C9-ADCC-BEA30506D015}" type="datetimeFigureOut">
              <a:rPr lang="cs-CZ" smtClean="0"/>
              <a:t>17. 5. 2020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C18C5-D70A-43B5-AC95-8EE7FF4C4078}" type="slidenum">
              <a:rPr lang="cs-CZ" smtClean="0"/>
              <a:t>‹#›</a:t>
            </a:fld>
            <a:endParaRPr lang="cs-CZ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66317-AE97-44C9-ADCC-BEA30506D015}" type="datetimeFigureOut">
              <a:rPr lang="cs-CZ" smtClean="0"/>
              <a:t>17. 5. 2020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C18C5-D70A-43B5-AC95-8EE7FF4C407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66317-AE97-44C9-ADCC-BEA30506D015}" type="datetimeFigureOut">
              <a:rPr lang="cs-CZ" smtClean="0"/>
              <a:t>17. 5. 2020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C18C5-D70A-43B5-AC95-8EE7FF4C4078}" type="slidenum">
              <a:rPr lang="cs-CZ" smtClean="0"/>
              <a:t>‹#›</a:t>
            </a:fld>
            <a:endParaRPr lang="cs-CZ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66317-AE97-44C9-ADCC-BEA30506D015}" type="datetimeFigureOut">
              <a:rPr lang="cs-CZ" smtClean="0"/>
              <a:t>17. 5. 2020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C18C5-D70A-43B5-AC95-8EE7FF4C407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66317-AE97-44C9-ADCC-BEA30506D015}" type="datetimeFigureOut">
              <a:rPr lang="cs-CZ" smtClean="0"/>
              <a:t>17. 5. 2020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C18C5-D70A-43B5-AC95-8EE7FF4C407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66317-AE97-44C9-ADCC-BEA30506D015}" type="datetimeFigureOut">
              <a:rPr lang="cs-CZ" smtClean="0"/>
              <a:t>17. 5. 2020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C18C5-D70A-43B5-AC95-8EE7FF4C4078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66317-AE97-44C9-ADCC-BEA30506D015}" type="datetimeFigureOut">
              <a:rPr lang="cs-CZ" smtClean="0"/>
              <a:t>17. 5. 2020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C18C5-D70A-43B5-AC95-8EE7FF4C407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A366317-AE97-44C9-ADCC-BEA30506D015}" type="datetimeFigureOut">
              <a:rPr lang="cs-CZ" smtClean="0"/>
              <a:t>17. 5. 2020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BA1C18C5-D70A-43B5-AC95-8EE7FF4C4078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//upload.wikimedia.org/wikipedia/commons/b/b8/Discobulus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wmf"/><Relationship Id="rId4" Type="http://schemas.openxmlformats.org/officeDocument/2006/relationships/image" Target="../media/image14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4722"/>
          </a:xfrm>
        </p:spPr>
        <p:txBody>
          <a:bodyPr>
            <a:normAutofit/>
          </a:bodyPr>
          <a:lstStyle/>
          <a:p>
            <a:r>
              <a:rPr lang="cs-CZ" sz="8000" b="1" dirty="0" smtClean="0">
                <a:solidFill>
                  <a:srgbClr val="C00000"/>
                </a:solidFill>
              </a:rPr>
              <a:t>Olympijské hry</a:t>
            </a:r>
            <a:br>
              <a:rPr lang="cs-CZ" sz="8000" b="1" dirty="0" smtClean="0">
                <a:solidFill>
                  <a:srgbClr val="C00000"/>
                </a:solidFill>
              </a:rPr>
            </a:br>
            <a:r>
              <a:rPr lang="cs-CZ" sz="8000" b="1" dirty="0">
                <a:solidFill>
                  <a:srgbClr val="C00000"/>
                </a:solidFill>
              </a:rPr>
              <a:t/>
            </a:r>
            <a:br>
              <a:rPr lang="cs-CZ" sz="8000" b="1" dirty="0">
                <a:solidFill>
                  <a:srgbClr val="C00000"/>
                </a:solidFill>
              </a:rPr>
            </a:br>
            <a:r>
              <a:rPr lang="cs-CZ" sz="8000" b="1" dirty="0" smtClean="0">
                <a:solidFill>
                  <a:srgbClr val="C00000"/>
                </a:solidFill>
              </a:rPr>
              <a:t/>
            </a:r>
            <a:br>
              <a:rPr lang="cs-CZ" sz="8000" b="1" dirty="0" smtClean="0">
                <a:solidFill>
                  <a:srgbClr val="C00000"/>
                </a:solidFill>
              </a:rPr>
            </a:br>
            <a:endParaRPr lang="cs-CZ" sz="8000" b="1" dirty="0">
              <a:solidFill>
                <a:srgbClr val="C00000"/>
              </a:solidFill>
            </a:endParaRPr>
          </a:p>
        </p:txBody>
      </p:sp>
      <p:pic>
        <p:nvPicPr>
          <p:cNvPr id="7170" name="Picture 2" descr="C:\Users\rehorkova\AppData\Local\Microsoft\Windows\Temporary Internet Files\Content.IE5\T6Z2LGA0\MP900404832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1" y="2636912"/>
            <a:ext cx="3290501" cy="3240360"/>
          </a:xfrm>
          <a:prstGeom prst="rect">
            <a:avLst/>
          </a:prstGeom>
          <a:noFill/>
          <a:ln w="38100">
            <a:solidFill>
              <a:srgbClr val="FF66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rehorkova\AppData\Local\Microsoft\Windows\Temporary Internet Files\Content.IE5\UA1IWI93\MP900404830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212976"/>
            <a:ext cx="3414196" cy="3362170"/>
          </a:xfrm>
          <a:prstGeom prst="rect">
            <a:avLst/>
          </a:prstGeom>
          <a:noFill/>
          <a:ln w="38100">
            <a:solidFill>
              <a:srgbClr val="FF66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3808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07504" y="332656"/>
            <a:ext cx="8579296" cy="648072"/>
          </a:xfrm>
        </p:spPr>
        <p:txBody>
          <a:bodyPr>
            <a:normAutofit/>
          </a:bodyPr>
          <a:lstStyle/>
          <a:p>
            <a:r>
              <a:rPr lang="cs-CZ" sz="3600" b="1" dirty="0" smtClean="0">
                <a:solidFill>
                  <a:srgbClr val="FF0000"/>
                </a:solidFill>
              </a:rPr>
              <a:t>Antické olympijské hry</a:t>
            </a:r>
            <a:endParaRPr lang="cs-CZ" sz="3600" b="1" dirty="0">
              <a:solidFill>
                <a:srgbClr val="FF0000"/>
              </a:solidFill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179512" y="1052736"/>
            <a:ext cx="8784976" cy="5616624"/>
          </a:xfrm>
        </p:spPr>
        <p:txBody>
          <a:bodyPr/>
          <a:lstStyle/>
          <a:p>
            <a:r>
              <a:rPr lang="cs-CZ" dirty="0" smtClean="0"/>
              <a:t>každé řecké město mělo svého boha =  ochránce</a:t>
            </a:r>
          </a:p>
          <a:p>
            <a:r>
              <a:rPr lang="cs-CZ" dirty="0" smtClean="0"/>
              <a:t>na jeho počest obyvatelé pořádali náboženské slavnosti</a:t>
            </a:r>
          </a:p>
          <a:p>
            <a:r>
              <a:rPr lang="cs-CZ" dirty="0" smtClean="0"/>
              <a:t>jejich součástí byly také sportovní hry a umělecké soutěže</a:t>
            </a:r>
          </a:p>
          <a:p>
            <a:endParaRPr lang="cs-CZ" dirty="0"/>
          </a:p>
          <a:p>
            <a:r>
              <a:rPr lang="cs-CZ" dirty="0" smtClean="0"/>
              <a:t>nejproslulejší se konaly ve městě </a:t>
            </a:r>
            <a:r>
              <a:rPr lang="cs-CZ" b="1" dirty="0" smtClean="0">
                <a:solidFill>
                  <a:srgbClr val="FF6600"/>
                </a:solidFill>
              </a:rPr>
              <a:t>Olympii</a:t>
            </a:r>
            <a:r>
              <a:rPr lang="cs-CZ" dirty="0" smtClean="0"/>
              <a:t> na Peloponéském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poloostrově</a:t>
            </a:r>
          </a:p>
          <a:p>
            <a:r>
              <a:rPr lang="cs-CZ" dirty="0" smtClean="0"/>
              <a:t>byly zasvěcené bohu Diovi</a:t>
            </a:r>
          </a:p>
          <a:p>
            <a:r>
              <a:rPr lang="cs-CZ" b="1" dirty="0" smtClean="0">
                <a:solidFill>
                  <a:srgbClr val="009900"/>
                </a:solidFill>
              </a:rPr>
              <a:t>první hry </a:t>
            </a:r>
            <a:r>
              <a:rPr lang="cs-CZ" dirty="0" smtClean="0"/>
              <a:t>se údajně konaly roku </a:t>
            </a:r>
            <a:r>
              <a:rPr lang="cs-CZ" b="1" dirty="0" smtClean="0">
                <a:solidFill>
                  <a:srgbClr val="009900"/>
                </a:solidFill>
              </a:rPr>
              <a:t>776 př.n.l.</a:t>
            </a:r>
            <a:endParaRPr lang="cs-CZ" b="1" dirty="0">
              <a:solidFill>
                <a:srgbClr val="0099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320988"/>
            <a:ext cx="2261997" cy="3392996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5" name="Přímá spojnice se šipkou 4"/>
          <p:cNvCxnSpPr/>
          <p:nvPr/>
        </p:nvCxnSpPr>
        <p:spPr>
          <a:xfrm>
            <a:off x="5220072" y="3140968"/>
            <a:ext cx="936104" cy="57606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 descr="C:\Users\rehorkova\AppData\Local\Microsoft\Windows\Temporary Internet Files\Content.IE5\YHY81GUK\MC900440428[6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912" y="4653136"/>
            <a:ext cx="1736725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8165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404664"/>
            <a:ext cx="8579296" cy="576064"/>
          </a:xfrm>
        </p:spPr>
        <p:txBody>
          <a:bodyPr>
            <a:noAutofit/>
          </a:bodyPr>
          <a:lstStyle/>
          <a:p>
            <a:r>
              <a:rPr lang="cs-CZ" sz="3600" b="1" dirty="0">
                <a:solidFill>
                  <a:srgbClr val="FF0000"/>
                </a:solidFill>
              </a:rPr>
              <a:t>Antické olympijské </a:t>
            </a:r>
            <a:r>
              <a:rPr lang="cs-CZ" sz="3600" b="1" dirty="0" smtClean="0">
                <a:solidFill>
                  <a:srgbClr val="FF0000"/>
                </a:solidFill>
              </a:rPr>
              <a:t>hry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1124744"/>
            <a:ext cx="8856984" cy="5544616"/>
          </a:xfrm>
        </p:spPr>
        <p:txBody>
          <a:bodyPr/>
          <a:lstStyle/>
          <a:p>
            <a:r>
              <a:rPr lang="cs-CZ" dirty="0" smtClean="0"/>
              <a:t>OH se pořádaly </a:t>
            </a:r>
            <a:r>
              <a:rPr lang="cs-CZ" b="1" dirty="0" smtClean="0">
                <a:solidFill>
                  <a:srgbClr val="009900"/>
                </a:solidFill>
              </a:rPr>
              <a:t>každé 4 roky</a:t>
            </a:r>
          </a:p>
          <a:p>
            <a:r>
              <a:rPr lang="cs-CZ" dirty="0" smtClean="0"/>
              <a:t>trvaly 5 – 7 dní</a:t>
            </a:r>
          </a:p>
          <a:p>
            <a:r>
              <a:rPr lang="cs-CZ" dirty="0" smtClean="0"/>
              <a:t>v průběhu her musely všechny 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městské státy dodržovat </a:t>
            </a:r>
            <a:r>
              <a:rPr lang="cs-CZ" b="1" dirty="0" smtClean="0">
                <a:solidFill>
                  <a:srgbClr val="009900"/>
                </a:solidFill>
              </a:rPr>
              <a:t>mír</a:t>
            </a:r>
          </a:p>
          <a:p>
            <a:endParaRPr lang="cs-CZ" dirty="0"/>
          </a:p>
          <a:p>
            <a:r>
              <a:rPr lang="cs-CZ" b="1" dirty="0" smtClean="0">
                <a:solidFill>
                  <a:srgbClr val="009900"/>
                </a:solidFill>
              </a:rPr>
              <a:t>největší rozkvět her </a:t>
            </a:r>
          </a:p>
          <a:p>
            <a:pPr marL="0" indent="0">
              <a:buNone/>
            </a:pPr>
            <a:r>
              <a:rPr lang="cs-CZ" b="1" dirty="0">
                <a:solidFill>
                  <a:srgbClr val="009900"/>
                </a:solidFill>
              </a:rPr>
              <a:t> </a:t>
            </a:r>
            <a:r>
              <a:rPr lang="cs-CZ" b="1" dirty="0" smtClean="0">
                <a:solidFill>
                  <a:srgbClr val="009900"/>
                </a:solidFill>
              </a:rPr>
              <a:t>                           v  5. stol. př.n.l.</a:t>
            </a:r>
          </a:p>
          <a:p>
            <a:r>
              <a:rPr lang="cs-CZ" dirty="0" smtClean="0"/>
              <a:t>od 4. stol. př.n.l. soutěžili stále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více profesionálové</a:t>
            </a:r>
          </a:p>
          <a:p>
            <a:r>
              <a:rPr lang="cs-CZ" dirty="0" smtClean="0"/>
              <a:t>od 3. stol. př.n.l. soutěžili i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závodníci neřeckého původu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(z Egypta, Malé Asie,…)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620688"/>
            <a:ext cx="3786118" cy="5261914"/>
          </a:xfrm>
          <a:prstGeom prst="rect">
            <a:avLst/>
          </a:prstGeom>
          <a:noFill/>
          <a:ln w="38100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5042018" y="6151481"/>
            <a:ext cx="39982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rgbClr val="FF6600"/>
                </a:solidFill>
              </a:rPr>
              <a:t>Hry zasvěcené bohu Diovi</a:t>
            </a:r>
            <a:endParaRPr lang="cs-CZ" sz="2400" b="1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462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404664"/>
            <a:ext cx="8579296" cy="576064"/>
          </a:xfrm>
        </p:spPr>
        <p:txBody>
          <a:bodyPr>
            <a:noAutofit/>
          </a:bodyPr>
          <a:lstStyle/>
          <a:p>
            <a:r>
              <a:rPr lang="cs-CZ" sz="3600" b="1" dirty="0">
                <a:solidFill>
                  <a:srgbClr val="FF0000"/>
                </a:solidFill>
              </a:rPr>
              <a:t>Antické olympijské </a:t>
            </a:r>
            <a:r>
              <a:rPr lang="cs-CZ" sz="3600" b="1" dirty="0" smtClean="0">
                <a:solidFill>
                  <a:srgbClr val="FF0000"/>
                </a:solidFill>
              </a:rPr>
              <a:t>hry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1052736"/>
            <a:ext cx="8856984" cy="5616624"/>
          </a:xfrm>
        </p:spPr>
        <p:txBody>
          <a:bodyPr/>
          <a:lstStyle/>
          <a:p>
            <a:r>
              <a:rPr lang="cs-CZ" dirty="0" smtClean="0"/>
              <a:t>první den her věnován modlitbám, obětem bohům a přísahám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atletů</a:t>
            </a:r>
          </a:p>
          <a:p>
            <a:r>
              <a:rPr lang="cs-CZ" dirty="0" smtClean="0"/>
              <a:t>následovaly soutěže</a:t>
            </a:r>
          </a:p>
          <a:p>
            <a:r>
              <a:rPr lang="cs-CZ" dirty="0" smtClean="0"/>
              <a:t>atleti závodili nazí</a:t>
            </a:r>
          </a:p>
          <a:p>
            <a:r>
              <a:rPr lang="cs-CZ" dirty="0" smtClean="0"/>
              <a:t>soutěžit směli </a:t>
            </a:r>
            <a:r>
              <a:rPr lang="cs-CZ" b="1" dirty="0" smtClean="0">
                <a:solidFill>
                  <a:srgbClr val="009900"/>
                </a:solidFill>
              </a:rPr>
              <a:t>jen muži</a:t>
            </a:r>
          </a:p>
          <a:p>
            <a:endParaRPr lang="cs-CZ" dirty="0" smtClean="0"/>
          </a:p>
          <a:p>
            <a:r>
              <a:rPr lang="cs-CZ" dirty="0" smtClean="0"/>
              <a:t>vítěz získal </a:t>
            </a:r>
            <a:r>
              <a:rPr lang="cs-CZ" b="1" dirty="0" smtClean="0">
                <a:solidFill>
                  <a:srgbClr val="009900"/>
                </a:solidFill>
              </a:rPr>
              <a:t>olivový věnec</a:t>
            </a:r>
            <a:r>
              <a:rPr lang="cs-CZ" dirty="0" smtClean="0"/>
              <a:t>, </a:t>
            </a:r>
            <a:r>
              <a:rPr lang="cs-CZ" b="1" dirty="0" smtClean="0">
                <a:solidFill>
                  <a:srgbClr val="009900"/>
                </a:solidFill>
              </a:rPr>
              <a:t>úctu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a </a:t>
            </a:r>
            <a:r>
              <a:rPr lang="cs-CZ" b="1" dirty="0" smtClean="0">
                <a:solidFill>
                  <a:srgbClr val="009900"/>
                </a:solidFill>
              </a:rPr>
              <a:t>slávu</a:t>
            </a:r>
            <a:r>
              <a:rPr lang="cs-CZ" dirty="0" smtClean="0"/>
              <a:t>, na jeho počest postavili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</a:t>
            </a:r>
            <a:r>
              <a:rPr lang="cs-CZ" b="1" dirty="0" smtClean="0">
                <a:solidFill>
                  <a:srgbClr val="009900"/>
                </a:solidFill>
              </a:rPr>
              <a:t>sochu</a:t>
            </a:r>
          </a:p>
          <a:p>
            <a:r>
              <a:rPr lang="cs-CZ" dirty="0" smtClean="0"/>
              <a:t>ve svém městě vítěz velkolepě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uvítán</a:t>
            </a:r>
          </a:p>
          <a:p>
            <a:r>
              <a:rPr lang="cs-CZ" dirty="0" smtClean="0"/>
              <a:t>získal mnohé výhody</a:t>
            </a:r>
          </a:p>
          <a:p>
            <a:endParaRPr lang="cs-CZ" dirty="0"/>
          </a:p>
        </p:txBody>
      </p:sp>
      <p:pic>
        <p:nvPicPr>
          <p:cNvPr id="3076" name="Picture 4" descr="File:Discobulus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495071"/>
            <a:ext cx="3640460" cy="5200657"/>
          </a:xfrm>
          <a:prstGeom prst="rect">
            <a:avLst/>
          </a:prstGeom>
          <a:noFill/>
          <a:ln w="38100">
            <a:solidFill>
              <a:srgbClr val="FF66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rehorkova\AppData\Local\Microsoft\Windows\Temporary Internet Files\Content.IE5\BEMBWGBX\MC900434409[2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628800"/>
            <a:ext cx="1353879" cy="1269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9830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404664"/>
            <a:ext cx="8579296" cy="576064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Antické olympijské </a:t>
            </a:r>
            <a:r>
              <a:rPr lang="cs-CZ" b="1" dirty="0" smtClean="0">
                <a:solidFill>
                  <a:srgbClr val="FF0000"/>
                </a:solidFill>
              </a:rPr>
              <a:t>hry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052736"/>
            <a:ext cx="8712968" cy="5616624"/>
          </a:xfrm>
        </p:spPr>
        <p:txBody>
          <a:bodyPr/>
          <a:lstStyle/>
          <a:p>
            <a:r>
              <a:rPr lang="cs-CZ" dirty="0" smtClean="0"/>
              <a:t>před OH zvali poslové po celém Řecku účastníky ke hrám</a:t>
            </a:r>
          </a:p>
          <a:p>
            <a:r>
              <a:rPr lang="cs-CZ" dirty="0" smtClean="0"/>
              <a:t>oznamovali datum konání her a vyhlašovali mír</a:t>
            </a:r>
          </a:p>
          <a:p>
            <a:r>
              <a:rPr lang="cs-CZ" dirty="0" smtClean="0"/>
              <a:t>účastnit se mohli svobodní občané, ne otroci, ženy, zpočátku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ani cizinci</a:t>
            </a:r>
          </a:p>
          <a:p>
            <a:r>
              <a:rPr lang="cs-CZ" dirty="0" smtClean="0"/>
              <a:t>přihlížet mohl kdokoli, kromě řeckých provdaných žen</a:t>
            </a:r>
          </a:p>
          <a:p>
            <a:r>
              <a:rPr lang="cs-CZ" dirty="0" smtClean="0"/>
              <a:t>závodníci se museli dostavit měsíc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předem (příprava + dieta)</a:t>
            </a:r>
          </a:p>
        </p:txBody>
      </p:sp>
      <p:pic>
        <p:nvPicPr>
          <p:cNvPr id="4098" name="Picture 2" descr="C:\Users\rehorkova\AppData\Local\Microsoft\Windows\Temporary Internet Files\Content.IE5\BEMBWGBX\MP900404834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501008"/>
            <a:ext cx="3200400" cy="3151632"/>
          </a:xfrm>
          <a:prstGeom prst="rect">
            <a:avLst/>
          </a:prstGeom>
          <a:noFill/>
          <a:ln w="38100">
            <a:solidFill>
              <a:srgbClr val="FF66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rehorkova\AppData\Local\Microsoft\Windows\Temporary Internet Files\Content.IE5\O4PZIY3K\MC900440424[2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437112"/>
            <a:ext cx="1827886" cy="1506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rehorkova\AppData\Local\Microsoft\Windows\Temporary Internet Files\Content.IE5\PSBFHVVI\MC900440428[3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581128"/>
            <a:ext cx="1736725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2904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404664"/>
            <a:ext cx="8579296" cy="576064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Antické olympijské </a:t>
            </a:r>
            <a:r>
              <a:rPr lang="cs-CZ" b="1" dirty="0" smtClean="0">
                <a:solidFill>
                  <a:srgbClr val="FF0000"/>
                </a:solidFill>
              </a:rPr>
              <a:t>hry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052736"/>
            <a:ext cx="8784976" cy="5688632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nejvýznamnější soutěží byl </a:t>
            </a:r>
            <a:r>
              <a:rPr lang="cs-CZ" b="1" dirty="0" smtClean="0">
                <a:solidFill>
                  <a:srgbClr val="009900"/>
                </a:solidFill>
              </a:rPr>
              <a:t>pětiboj =  5 disciplín:</a:t>
            </a:r>
          </a:p>
          <a:p>
            <a:pPr marL="0" indent="0">
              <a:buNone/>
            </a:pPr>
            <a:r>
              <a:rPr lang="cs-CZ" b="1" dirty="0">
                <a:solidFill>
                  <a:srgbClr val="009900"/>
                </a:solidFill>
              </a:rPr>
              <a:t> </a:t>
            </a:r>
            <a:r>
              <a:rPr lang="cs-CZ" b="1" dirty="0" smtClean="0">
                <a:solidFill>
                  <a:srgbClr val="009900"/>
                </a:solidFill>
              </a:rPr>
              <a:t> </a:t>
            </a:r>
            <a:r>
              <a:rPr lang="cs-CZ" b="1" i="1" dirty="0" smtClean="0">
                <a:solidFill>
                  <a:srgbClr val="006600"/>
                </a:solidFill>
              </a:rPr>
              <a:t>běh</a:t>
            </a:r>
            <a:r>
              <a:rPr lang="cs-CZ" b="1" i="1" dirty="0" smtClean="0">
                <a:solidFill>
                  <a:srgbClr val="009900"/>
                </a:solidFill>
              </a:rPr>
              <a:t>,</a:t>
            </a:r>
            <a:r>
              <a:rPr lang="cs-CZ" b="1" i="1" dirty="0" smtClean="0">
                <a:solidFill>
                  <a:srgbClr val="006600"/>
                </a:solidFill>
              </a:rPr>
              <a:t> skok do dálky</a:t>
            </a:r>
            <a:r>
              <a:rPr lang="cs-CZ" b="1" i="1" dirty="0" smtClean="0">
                <a:solidFill>
                  <a:srgbClr val="009900"/>
                </a:solidFill>
              </a:rPr>
              <a:t>,</a:t>
            </a:r>
            <a:r>
              <a:rPr lang="cs-CZ" b="1" i="1" dirty="0" smtClean="0">
                <a:solidFill>
                  <a:srgbClr val="006600"/>
                </a:solidFill>
              </a:rPr>
              <a:t> hod diskem</a:t>
            </a:r>
            <a:r>
              <a:rPr lang="cs-CZ" b="1" i="1" dirty="0" smtClean="0">
                <a:solidFill>
                  <a:srgbClr val="009900"/>
                </a:solidFill>
              </a:rPr>
              <a:t>,</a:t>
            </a:r>
            <a:r>
              <a:rPr lang="cs-CZ" b="1" i="1" dirty="0" smtClean="0">
                <a:solidFill>
                  <a:srgbClr val="006600"/>
                </a:solidFill>
              </a:rPr>
              <a:t> hod oštěpem</a:t>
            </a:r>
            <a:r>
              <a:rPr lang="cs-CZ" b="1" i="1" dirty="0" smtClean="0">
                <a:solidFill>
                  <a:srgbClr val="009900"/>
                </a:solidFill>
              </a:rPr>
              <a:t>,</a:t>
            </a:r>
            <a:r>
              <a:rPr lang="cs-CZ" b="1" i="1" dirty="0" smtClean="0">
                <a:solidFill>
                  <a:srgbClr val="006600"/>
                </a:solidFill>
              </a:rPr>
              <a:t> zápas</a:t>
            </a:r>
          </a:p>
          <a:p>
            <a:endParaRPr lang="cs-CZ" dirty="0" smtClean="0"/>
          </a:p>
          <a:p>
            <a:r>
              <a:rPr lang="cs-CZ" dirty="0" smtClean="0"/>
              <a:t>postupem času přibývaly další sportovní disciplíny –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</a:t>
            </a:r>
            <a:r>
              <a:rPr lang="cs-CZ" i="1" dirty="0" smtClean="0">
                <a:solidFill>
                  <a:srgbClr val="002060"/>
                </a:solidFill>
              </a:rPr>
              <a:t>box, jízda na koni bez sedla, závody vozů s koňským</a:t>
            </a:r>
          </a:p>
          <a:p>
            <a:pPr marL="0" indent="0">
              <a:buNone/>
            </a:pPr>
            <a:r>
              <a:rPr lang="cs-CZ" i="1" dirty="0">
                <a:solidFill>
                  <a:srgbClr val="002060"/>
                </a:solidFill>
              </a:rPr>
              <a:t> </a:t>
            </a:r>
            <a:r>
              <a:rPr lang="cs-CZ" i="1" dirty="0" smtClean="0">
                <a:solidFill>
                  <a:srgbClr val="002060"/>
                </a:solidFill>
              </a:rPr>
              <a:t> spřežením</a:t>
            </a:r>
          </a:p>
          <a:p>
            <a:endParaRPr lang="cs-CZ" dirty="0" smtClean="0"/>
          </a:p>
          <a:p>
            <a:r>
              <a:rPr lang="cs-CZ" b="1" dirty="0" smtClean="0">
                <a:solidFill>
                  <a:srgbClr val="FF6600"/>
                </a:solidFill>
              </a:rPr>
              <a:t>běh</a:t>
            </a:r>
          </a:p>
          <a:p>
            <a:pPr marL="0" indent="0">
              <a:buNone/>
            </a:pPr>
            <a:r>
              <a:rPr lang="cs-CZ" i="1" dirty="0"/>
              <a:t> </a:t>
            </a:r>
            <a:r>
              <a:rPr lang="cs-CZ" i="1" dirty="0" smtClean="0"/>
              <a:t>    *  </a:t>
            </a:r>
            <a:r>
              <a:rPr lang="cs-CZ" i="1" dirty="0" smtClean="0">
                <a:solidFill>
                  <a:srgbClr val="009900"/>
                </a:solidFill>
              </a:rPr>
              <a:t>první olympijská disciplína</a:t>
            </a:r>
            <a:r>
              <a:rPr lang="cs-CZ" i="1" dirty="0" smtClean="0"/>
              <a:t>, dlouho</a:t>
            </a:r>
          </a:p>
          <a:p>
            <a:pPr marL="0" indent="0">
              <a:buNone/>
            </a:pPr>
            <a:r>
              <a:rPr lang="cs-CZ" i="1" dirty="0" smtClean="0"/>
              <a:t>        jediná; </a:t>
            </a:r>
          </a:p>
          <a:p>
            <a:pPr marL="0" indent="0">
              <a:buNone/>
            </a:pPr>
            <a:r>
              <a:rPr lang="cs-CZ" i="1" dirty="0"/>
              <a:t> </a:t>
            </a:r>
            <a:r>
              <a:rPr lang="cs-CZ" i="1" dirty="0" smtClean="0"/>
              <a:t>    *  běh na délku 1 stádia = 192,27m</a:t>
            </a:r>
          </a:p>
          <a:p>
            <a:pPr marL="0" indent="0">
              <a:buNone/>
            </a:pPr>
            <a:r>
              <a:rPr lang="cs-CZ" b="1" dirty="0">
                <a:solidFill>
                  <a:srgbClr val="FF6600"/>
                </a:solidFill>
              </a:rPr>
              <a:t> </a:t>
            </a:r>
            <a:r>
              <a:rPr lang="cs-CZ" b="1" dirty="0" smtClean="0">
                <a:solidFill>
                  <a:srgbClr val="FF6600"/>
                </a:solidFill>
              </a:rPr>
              <a:t>    </a:t>
            </a:r>
            <a:r>
              <a:rPr lang="cs-CZ" i="1" dirty="0" smtClean="0"/>
              <a:t>*  vítězil první, bez ohledu na čas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*</a:t>
            </a:r>
            <a:r>
              <a:rPr lang="cs-CZ" i="1" dirty="0" smtClean="0"/>
              <a:t>  nazí, bosí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6146" name="Picture 2" descr="C:\Users\rehorkova\AppData\Local\Microsoft\Windows\Temporary Internet Files\Content.IE5\CHOASNDY\MP90040484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570820"/>
            <a:ext cx="3056384" cy="3009811"/>
          </a:xfrm>
          <a:prstGeom prst="rect">
            <a:avLst/>
          </a:prstGeom>
          <a:noFill/>
          <a:ln w="38100">
            <a:solidFill>
              <a:srgbClr val="FF66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7231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404664"/>
            <a:ext cx="8579296" cy="576064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Antické olympijské </a:t>
            </a:r>
            <a:r>
              <a:rPr lang="cs-CZ" b="1" dirty="0" smtClean="0">
                <a:solidFill>
                  <a:srgbClr val="FF0000"/>
                </a:solidFill>
              </a:rPr>
              <a:t>hry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052736"/>
            <a:ext cx="8784976" cy="5616624"/>
          </a:xfrm>
        </p:spPr>
        <p:txBody>
          <a:bodyPr/>
          <a:lstStyle/>
          <a:p>
            <a:r>
              <a:rPr lang="cs-CZ" b="1" dirty="0" smtClean="0">
                <a:solidFill>
                  <a:srgbClr val="FF6600"/>
                </a:solidFill>
              </a:rPr>
              <a:t>hod diskem </a:t>
            </a:r>
            <a:r>
              <a:rPr lang="cs-CZ" dirty="0" smtClean="0"/>
              <a:t>– disk původně z kamene,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                    později z bronzu</a:t>
            </a:r>
          </a:p>
          <a:p>
            <a:endParaRPr lang="cs-CZ" b="1" dirty="0" smtClean="0">
              <a:solidFill>
                <a:srgbClr val="FF6600"/>
              </a:solidFill>
            </a:endParaRPr>
          </a:p>
          <a:p>
            <a:endParaRPr lang="cs-CZ" b="1" dirty="0">
              <a:solidFill>
                <a:srgbClr val="FF6600"/>
              </a:solidFill>
            </a:endParaRPr>
          </a:p>
          <a:p>
            <a:endParaRPr lang="cs-CZ" b="1" dirty="0" smtClean="0">
              <a:solidFill>
                <a:srgbClr val="FF6600"/>
              </a:solidFill>
            </a:endParaRPr>
          </a:p>
          <a:p>
            <a:endParaRPr lang="cs-CZ" b="1" dirty="0">
              <a:solidFill>
                <a:srgbClr val="FF6600"/>
              </a:solidFill>
            </a:endParaRPr>
          </a:p>
          <a:p>
            <a:r>
              <a:rPr lang="cs-CZ" b="1" dirty="0" smtClean="0">
                <a:solidFill>
                  <a:srgbClr val="FF6600"/>
                </a:solidFill>
              </a:rPr>
              <a:t>skok do dálky </a:t>
            </a:r>
            <a:r>
              <a:rPr lang="cs-CZ" dirty="0" smtClean="0"/>
              <a:t>– se zátěží (v každé ruce činka)</a:t>
            </a:r>
          </a:p>
          <a:p>
            <a:endParaRPr lang="cs-CZ" dirty="0"/>
          </a:p>
        </p:txBody>
      </p:sp>
      <p:pic>
        <p:nvPicPr>
          <p:cNvPr id="8197" name="Picture 5" descr="C:\Users\rehorkova\AppData\Local\Microsoft\Windows\Temporary Internet Files\Content.IE5\50RHYVP1\MC90028201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620688"/>
            <a:ext cx="3071897" cy="2822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C:\Users\rehorkova\AppData\Local\Microsoft\Windows\Temporary Internet Files\Content.IE5\9S3725G8\MC900285834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034351"/>
            <a:ext cx="1991387" cy="2691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 descr="C:\Users\rehorkova\AppData\Local\Microsoft\Windows\Temporary Internet Files\Content.IE5\O4PZIY3K\MC900440450[2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69662"/>
            <a:ext cx="1828800" cy="138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C:\Users\rehorkova\AppData\Local\Microsoft\Windows\Temporary Internet Files\Content.IE5\PSBFHVVI\MC900428065[1].wm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9842" y="4516112"/>
            <a:ext cx="2834578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4026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404664"/>
            <a:ext cx="8579296" cy="576064"/>
          </a:xfrm>
        </p:spPr>
        <p:txBody>
          <a:bodyPr>
            <a:noAutofit/>
          </a:bodyPr>
          <a:lstStyle/>
          <a:p>
            <a:r>
              <a:rPr lang="cs-CZ" sz="3600" b="1" dirty="0">
                <a:solidFill>
                  <a:srgbClr val="FF0000"/>
                </a:solidFill>
              </a:rPr>
              <a:t>Antické olympijské </a:t>
            </a:r>
            <a:r>
              <a:rPr lang="cs-CZ" sz="3600" b="1" dirty="0" smtClean="0">
                <a:solidFill>
                  <a:srgbClr val="FF0000"/>
                </a:solidFill>
              </a:rPr>
              <a:t>hry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052736"/>
            <a:ext cx="8712968" cy="5688632"/>
          </a:xfrm>
        </p:spPr>
        <p:txBody>
          <a:bodyPr>
            <a:normAutofit/>
          </a:bodyPr>
          <a:lstStyle/>
          <a:p>
            <a:r>
              <a:rPr lang="cs-CZ" dirty="0" smtClean="0"/>
              <a:t>po ovládnutí Řecka Římany (146 př.n.l.) nastal úpadek OH</a:t>
            </a:r>
          </a:p>
          <a:p>
            <a:r>
              <a:rPr lang="cs-CZ" dirty="0" smtClean="0"/>
              <a:t>nový rozmach her v 1.-3. stol. n.l., kdy hry podporovali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samotní římští císařové</a:t>
            </a:r>
          </a:p>
          <a:p>
            <a:r>
              <a:rPr lang="cs-CZ" dirty="0" smtClean="0"/>
              <a:t>nepříznivé bylo pro hry křesťanství</a:t>
            </a:r>
          </a:p>
          <a:p>
            <a:r>
              <a:rPr lang="cs-CZ" b="1" dirty="0" smtClean="0">
                <a:solidFill>
                  <a:srgbClr val="009900"/>
                </a:solidFill>
              </a:rPr>
              <a:t>roku 393 n.l. hry</a:t>
            </a:r>
            <a:r>
              <a:rPr lang="cs-CZ" dirty="0" smtClean="0"/>
              <a:t>, coby pohanské slavnosti, </a:t>
            </a:r>
            <a:r>
              <a:rPr lang="cs-CZ" b="1" dirty="0" smtClean="0">
                <a:solidFill>
                  <a:srgbClr val="009900"/>
                </a:solidFill>
              </a:rPr>
              <a:t>zakázal císař</a:t>
            </a:r>
          </a:p>
          <a:p>
            <a:pPr marL="0" indent="0">
              <a:buNone/>
            </a:pPr>
            <a:r>
              <a:rPr lang="cs-CZ" b="1" dirty="0">
                <a:solidFill>
                  <a:srgbClr val="009900"/>
                </a:solidFill>
              </a:rPr>
              <a:t> </a:t>
            </a:r>
            <a:r>
              <a:rPr lang="cs-CZ" b="1" dirty="0" smtClean="0">
                <a:solidFill>
                  <a:srgbClr val="009900"/>
                </a:solidFill>
              </a:rPr>
              <a:t> </a:t>
            </a:r>
            <a:r>
              <a:rPr lang="cs-CZ" b="1" dirty="0" err="1">
                <a:solidFill>
                  <a:srgbClr val="009900"/>
                </a:solidFill>
              </a:rPr>
              <a:t>Theodósius</a:t>
            </a:r>
            <a:r>
              <a:rPr lang="cs-CZ" b="1" dirty="0">
                <a:solidFill>
                  <a:srgbClr val="009900"/>
                </a:solidFill>
              </a:rPr>
              <a:t> </a:t>
            </a:r>
          </a:p>
          <a:p>
            <a:pPr marL="0" indent="0">
              <a:buNone/>
            </a:pPr>
            <a:endParaRPr lang="cs-CZ" b="1" dirty="0" smtClean="0">
              <a:solidFill>
                <a:srgbClr val="009900"/>
              </a:solidFill>
            </a:endParaRPr>
          </a:p>
          <a:p>
            <a:r>
              <a:rPr lang="cs-CZ" sz="2200" b="1" dirty="0" smtClean="0">
                <a:solidFill>
                  <a:srgbClr val="FF6600"/>
                </a:solidFill>
              </a:rPr>
              <a:t>první novodobé OH </a:t>
            </a:r>
            <a:r>
              <a:rPr lang="cs-CZ" sz="2200" dirty="0" smtClean="0"/>
              <a:t>se konaly</a:t>
            </a:r>
          </a:p>
          <a:p>
            <a:pPr marL="0" indent="0">
              <a:buNone/>
            </a:pPr>
            <a:r>
              <a:rPr lang="cs-CZ" sz="2200" dirty="0"/>
              <a:t> </a:t>
            </a:r>
            <a:r>
              <a:rPr lang="cs-CZ" sz="2200" dirty="0" smtClean="0"/>
              <a:t> v roce </a:t>
            </a:r>
            <a:r>
              <a:rPr lang="cs-CZ" sz="2200" b="1" dirty="0" smtClean="0">
                <a:solidFill>
                  <a:srgbClr val="FF6600"/>
                </a:solidFill>
              </a:rPr>
              <a:t>1896 v Řecku </a:t>
            </a:r>
          </a:p>
          <a:p>
            <a:r>
              <a:rPr lang="cs-CZ" sz="2200" dirty="0" smtClean="0"/>
              <a:t>jejich iniciátorem byl </a:t>
            </a:r>
            <a:r>
              <a:rPr lang="cs-CZ" sz="2200" b="1" dirty="0" err="1" smtClean="0">
                <a:solidFill>
                  <a:srgbClr val="C00000"/>
                </a:solidFill>
              </a:rPr>
              <a:t>Pierre</a:t>
            </a:r>
            <a:r>
              <a:rPr lang="cs-CZ" sz="2200" b="1" dirty="0" smtClean="0">
                <a:solidFill>
                  <a:srgbClr val="C00000"/>
                </a:solidFill>
              </a:rPr>
              <a:t> </a:t>
            </a:r>
            <a:r>
              <a:rPr lang="cs-CZ" sz="2200" b="1" dirty="0">
                <a:solidFill>
                  <a:srgbClr val="C00000"/>
                </a:solidFill>
              </a:rPr>
              <a:t>de </a:t>
            </a:r>
            <a:r>
              <a:rPr lang="cs-CZ" sz="2200" b="1" dirty="0" err="1" smtClean="0">
                <a:solidFill>
                  <a:srgbClr val="C00000"/>
                </a:solidFill>
              </a:rPr>
              <a:t>Coubertin</a:t>
            </a:r>
            <a:endParaRPr lang="cs-CZ" sz="2200" b="1" dirty="0" smtClean="0">
              <a:solidFill>
                <a:srgbClr val="C00000"/>
              </a:solidFill>
            </a:endParaRPr>
          </a:p>
          <a:p>
            <a:r>
              <a:rPr lang="cs-CZ" sz="2200" dirty="0" smtClean="0"/>
              <a:t>v současnosti existují letní a zimní OH</a:t>
            </a:r>
          </a:p>
          <a:p>
            <a:pPr marL="0" indent="0">
              <a:buNone/>
            </a:pPr>
            <a:r>
              <a:rPr lang="cs-CZ" b="1" dirty="0">
                <a:solidFill>
                  <a:srgbClr val="009900"/>
                </a:solidFill>
              </a:rPr>
              <a:t> </a:t>
            </a:r>
            <a:r>
              <a:rPr lang="cs-CZ" b="1" dirty="0" smtClean="0">
                <a:solidFill>
                  <a:srgbClr val="009900"/>
                </a:solidFill>
              </a:rPr>
              <a:t> </a:t>
            </a: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123" name="Picture 3" descr="C:\Users\rehorkova\AppData\Local\Microsoft\Windows\Temporary Internet Files\Content.IE5\YHY81GUK\MP900404838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1033" y="3549515"/>
            <a:ext cx="3213007" cy="3164046"/>
          </a:xfrm>
          <a:prstGeom prst="rect">
            <a:avLst/>
          </a:prstGeom>
          <a:noFill/>
          <a:ln w="38100">
            <a:solidFill>
              <a:srgbClr val="FF66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4950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řehlednost">
  <a:themeElements>
    <a:clrScheme name="Arkýř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řehlednos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294</TotalTime>
  <Words>414</Words>
  <Application>Microsoft Office PowerPoint</Application>
  <PresentationFormat>Předvádění na obrazovce (4:3)</PresentationFormat>
  <Paragraphs>80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1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0" baseType="lpstr">
      <vt:lpstr>Arial</vt:lpstr>
      <vt:lpstr>Přehlednost</vt:lpstr>
      <vt:lpstr>Olympijské hry   </vt:lpstr>
      <vt:lpstr>Antické olympijské hry</vt:lpstr>
      <vt:lpstr>Antické olympijské hry</vt:lpstr>
      <vt:lpstr>Antické olympijské hry</vt:lpstr>
      <vt:lpstr>Antické olympijské hry</vt:lpstr>
      <vt:lpstr>Antické olympijské hry</vt:lpstr>
      <vt:lpstr>Antické olympijské hry</vt:lpstr>
      <vt:lpstr>Antické olympijské hry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Sedm divů světa</dc:title>
  <dc:creator>Jindřiška Řehořková</dc:creator>
  <cp:lastModifiedBy>Eva Kloudová</cp:lastModifiedBy>
  <cp:revision>45</cp:revision>
  <dcterms:created xsi:type="dcterms:W3CDTF">2013-01-23T17:06:14Z</dcterms:created>
  <dcterms:modified xsi:type="dcterms:W3CDTF">2020-05-17T19:21:51Z</dcterms:modified>
</cp:coreProperties>
</file>