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9" r:id="rId4"/>
    <p:sldId id="280" r:id="rId5"/>
    <p:sldId id="292" r:id="rId6"/>
    <p:sldId id="289" r:id="rId7"/>
    <p:sldId id="303" r:id="rId8"/>
    <p:sldId id="309" r:id="rId9"/>
    <p:sldId id="310" r:id="rId10"/>
    <p:sldId id="298" r:id="rId11"/>
    <p:sldId id="261" r:id="rId12"/>
    <p:sldId id="311" r:id="rId13"/>
    <p:sldId id="287" r:id="rId14"/>
    <p:sldId id="267" r:id="rId15"/>
    <p:sldId id="296" r:id="rId16"/>
    <p:sldId id="275" r:id="rId17"/>
    <p:sldId id="312" r:id="rId18"/>
    <p:sldId id="269" r:id="rId19"/>
    <p:sldId id="272" r:id="rId20"/>
    <p:sldId id="265" r:id="rId21"/>
    <p:sldId id="313" r:id="rId22"/>
    <p:sldId id="299" r:id="rId23"/>
    <p:sldId id="281" r:id="rId24"/>
    <p:sldId id="306" r:id="rId25"/>
    <p:sldId id="257" r:id="rId26"/>
    <p:sldId id="307" r:id="rId27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85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38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6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03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33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0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0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1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6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32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71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7296-A69C-42AD-B02D-7303A603D72F}" type="datetimeFigureOut">
              <a:rPr lang="cs-CZ" smtClean="0"/>
              <a:t>28. 5. 2020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C0E8-7EB8-4048-8BF1-5AAC12245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81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450" y="28225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8800" b="1" dirty="0" smtClean="0">
                <a:solidFill>
                  <a:srgbClr val="00B0F0"/>
                </a:solidFill>
              </a:rPr>
              <a:t>Ekosystém </a:t>
            </a:r>
            <a:br>
              <a:rPr lang="cs-CZ" sz="8800" b="1" dirty="0" smtClean="0">
                <a:solidFill>
                  <a:srgbClr val="00B0F0"/>
                </a:solidFill>
              </a:rPr>
            </a:br>
            <a:r>
              <a:rPr lang="cs-CZ" sz="8800" b="1" dirty="0">
                <a:solidFill>
                  <a:srgbClr val="00B0F0"/>
                </a:solidFill>
              </a:rPr>
              <a:t/>
            </a:r>
            <a:br>
              <a:rPr lang="cs-CZ" sz="8800" b="1" dirty="0">
                <a:solidFill>
                  <a:srgbClr val="00B0F0"/>
                </a:solidFill>
              </a:rPr>
            </a:br>
            <a:r>
              <a:rPr lang="cs-CZ" sz="8800" b="1" dirty="0" smtClean="0">
                <a:solidFill>
                  <a:srgbClr val="00B0F0"/>
                </a:solidFill>
              </a:rPr>
              <a:t>TEKOUCÍ VODY</a:t>
            </a:r>
            <a:br>
              <a:rPr lang="cs-CZ" sz="8800" b="1" dirty="0" smtClean="0">
                <a:solidFill>
                  <a:srgbClr val="00B0F0"/>
                </a:solidFill>
              </a:rPr>
            </a:br>
            <a:endParaRPr lang="cs-CZ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ak říční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>
          <a:xfrm>
            <a:off x="1674814" y="757237"/>
            <a:ext cx="8869362" cy="4814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hrostík 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4"/>
          <a:stretch/>
        </p:blipFill>
        <p:spPr>
          <a:xfrm>
            <a:off x="6838950" y="385762"/>
            <a:ext cx="5119688" cy="301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Chrostík 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4" b="17003"/>
          <a:stretch/>
        </p:blipFill>
        <p:spPr>
          <a:xfrm>
            <a:off x="838200" y="4162128"/>
            <a:ext cx="3455988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Chrostík 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2914650"/>
            <a:ext cx="4586288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hrostík 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30" y="1628775"/>
            <a:ext cx="2662396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9617" y="3550444"/>
            <a:ext cx="118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L</a:t>
            </a:r>
            <a:r>
              <a:rPr lang="cs-CZ" sz="3600" dirty="0" smtClean="0">
                <a:solidFill>
                  <a:srgbClr val="00B0F0"/>
                </a:solidFill>
              </a:rPr>
              <a:t>arva</a:t>
            </a: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49965" y="3421062"/>
            <a:ext cx="231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B0F0"/>
                </a:solidFill>
              </a:rPr>
              <a:t>Dospělý jedinec</a:t>
            </a:r>
            <a:endParaRPr lang="cs-CZ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450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Ryby</a:t>
            </a:r>
          </a:p>
        </p:txBody>
      </p:sp>
    </p:spTree>
    <p:extLst>
      <p:ext uri="{BB962C8B-B14F-4D97-AF65-F5344CB8AC3E}">
        <p14:creationId xmlns:p14="http://schemas.microsoft.com/office/powerpoint/2010/main" val="8700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koun říční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295964"/>
            <a:ext cx="5229225" cy="26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koun říční 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/>
        </p:blipFill>
        <p:spPr>
          <a:xfrm>
            <a:off x="481013" y="2900363"/>
            <a:ext cx="5862637" cy="33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pr obecn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2" y="642939"/>
            <a:ext cx="6186488" cy="266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apr obecný 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1"/>
          <a:stretch/>
        </p:blipFill>
        <p:spPr>
          <a:xfrm>
            <a:off x="425452" y="3310057"/>
            <a:ext cx="5789612" cy="318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34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struh obecný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11513"/>
            <a:ext cx="5879466" cy="31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Pstruh obecný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633414"/>
            <a:ext cx="6156067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6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ipan podhorní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523876"/>
            <a:ext cx="5391532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Lipan podhorní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" y="2414586"/>
            <a:ext cx="5368924" cy="3911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8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95312" y="17938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B0F0"/>
                </a:solidFill>
              </a:rPr>
              <a:t>Ptáci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nipas bílý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4"/>
          <a:stretch/>
        </p:blipFill>
        <p:spPr>
          <a:xfrm>
            <a:off x="1011239" y="2557463"/>
            <a:ext cx="4889698" cy="30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onipas bílý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r="5508" b="13025"/>
          <a:stretch/>
        </p:blipFill>
        <p:spPr>
          <a:xfrm>
            <a:off x="6600824" y="457200"/>
            <a:ext cx="4957763" cy="3278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0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dňáček říční 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15159" r="8716"/>
          <a:stretch/>
        </p:blipFill>
        <p:spPr>
          <a:xfrm>
            <a:off x="8686800" y="314324"/>
            <a:ext cx="3117106" cy="441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Ledňáček říční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514475"/>
            <a:ext cx="3871913" cy="387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Ledňáček říční 4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/>
        </p:blipFill>
        <p:spPr>
          <a:xfrm>
            <a:off x="4625181" y="2793206"/>
            <a:ext cx="3889375" cy="3722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2336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 smtClean="0">
                <a:solidFill>
                  <a:srgbClr val="00B0F0"/>
                </a:solidFill>
              </a:rPr>
              <a:t>ROSTLINY</a:t>
            </a:r>
            <a:endParaRPr lang="cs-CZ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chna divoká 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2353" b="9232"/>
          <a:stretch/>
        </p:blipFill>
        <p:spPr>
          <a:xfrm>
            <a:off x="7115175" y="2586037"/>
            <a:ext cx="4600574" cy="361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achna divoká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739901"/>
            <a:ext cx="5857875" cy="3146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1483993" y="4934605"/>
            <a:ext cx="162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F0"/>
                </a:solidFill>
              </a:rPr>
              <a:t>samice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40078" y="4947821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F0"/>
                </a:solidFill>
              </a:rPr>
              <a:t>samec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9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322388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Savci</a:t>
            </a:r>
          </a:p>
        </p:txBody>
      </p:sp>
    </p:spTree>
    <p:extLst>
      <p:ext uri="{BB962C8B-B14F-4D97-AF65-F5344CB8AC3E}">
        <p14:creationId xmlns:p14="http://schemas.microsoft.com/office/powerpoint/2010/main" val="7166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jsec vodní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12413" b="8631"/>
          <a:stretch/>
        </p:blipFill>
        <p:spPr>
          <a:xfrm>
            <a:off x="7095305" y="414337"/>
            <a:ext cx="4518633" cy="304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Rejsec vodní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4" y="3686175"/>
            <a:ext cx="4224337" cy="281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Rejsec vodní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78" y="785811"/>
            <a:ext cx="4322760" cy="267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Rejsec vodní 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3686175"/>
            <a:ext cx="3490397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2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rek americk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9" y="603251"/>
            <a:ext cx="4469929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Norek americký 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25" y="3471862"/>
            <a:ext cx="4334484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Norek americký 4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0" b="16940"/>
          <a:stretch/>
        </p:blipFill>
        <p:spPr>
          <a:xfrm>
            <a:off x="1790580" y="4243387"/>
            <a:ext cx="4541959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Norek americký 5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 b="16808"/>
          <a:stretch/>
        </p:blipFill>
        <p:spPr>
          <a:xfrm>
            <a:off x="846262" y="1117600"/>
            <a:ext cx="4554414" cy="26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46262" y="0"/>
            <a:ext cx="10515600" cy="1325563"/>
          </a:xfrm>
        </p:spPr>
        <p:txBody>
          <a:bodyPr/>
          <a:lstStyle/>
          <a:p>
            <a:r>
              <a:rPr lang="cs-CZ" dirty="0" smtClean="0"/>
              <a:t>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ydra říční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937991"/>
            <a:ext cx="5520876" cy="308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Vydra říční 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8542"/>
          <a:stretch/>
        </p:blipFill>
        <p:spPr>
          <a:xfrm>
            <a:off x="6943726" y="3746439"/>
            <a:ext cx="4057650" cy="290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ydra říční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6" y="431801"/>
            <a:ext cx="4629149" cy="3088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0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obr evropsk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9528"/>
            <a:ext cx="4316255" cy="244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Bobr evropský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8" y="2214562"/>
            <a:ext cx="5434013" cy="339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48488" y="509627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10	Pstruh obecný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11	</a:t>
            </a:r>
            <a:r>
              <a:rPr lang="cs-CZ" sz="2800" b="1" dirty="0" smtClean="0">
                <a:solidFill>
                  <a:srgbClr val="00B0F0"/>
                </a:solidFill>
              </a:rPr>
              <a:t>Lipan </a:t>
            </a:r>
            <a:r>
              <a:rPr lang="cs-CZ" sz="2800" b="1" dirty="0">
                <a:solidFill>
                  <a:srgbClr val="00B0F0"/>
                </a:solidFill>
              </a:rPr>
              <a:t>podhorní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12	</a:t>
            </a:r>
            <a:r>
              <a:rPr lang="cs-CZ" sz="2800" b="1" dirty="0" smtClean="0">
                <a:solidFill>
                  <a:srgbClr val="00B0F0"/>
                </a:solidFill>
              </a:rPr>
              <a:t>Konipas bílý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13	</a:t>
            </a:r>
            <a:r>
              <a:rPr lang="cs-CZ" sz="2800" b="1" dirty="0" smtClean="0">
                <a:solidFill>
                  <a:srgbClr val="00B0F0"/>
                </a:solidFill>
              </a:rPr>
              <a:t>Ledňáček říční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14	</a:t>
            </a:r>
            <a:r>
              <a:rPr lang="cs-CZ" sz="2800" b="1" dirty="0" smtClean="0">
                <a:solidFill>
                  <a:srgbClr val="00B0F0"/>
                </a:solidFill>
              </a:rPr>
              <a:t>Kachna </a:t>
            </a:r>
            <a:r>
              <a:rPr lang="cs-CZ" sz="2800" b="1" dirty="0">
                <a:solidFill>
                  <a:srgbClr val="00B0F0"/>
                </a:solidFill>
              </a:rPr>
              <a:t>divoká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15	</a:t>
            </a:r>
            <a:r>
              <a:rPr lang="cs-CZ" sz="2800" b="1" dirty="0" err="1">
                <a:solidFill>
                  <a:srgbClr val="00B0F0"/>
                </a:solidFill>
              </a:rPr>
              <a:t>Rejsec</a:t>
            </a:r>
            <a:r>
              <a:rPr lang="cs-CZ" sz="2800" b="1" dirty="0">
                <a:solidFill>
                  <a:srgbClr val="00B0F0"/>
                </a:solidFill>
              </a:rPr>
              <a:t> vodní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16	Norek americký 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17	Vydra říční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18	Bobr evropský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552450" y="66351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</a:rPr>
              <a:t>1	Chrastice </a:t>
            </a:r>
            <a:r>
              <a:rPr lang="cs-CZ" sz="2800" b="1" dirty="0">
                <a:solidFill>
                  <a:srgbClr val="00B0F0"/>
                </a:solidFill>
              </a:rPr>
              <a:t>rákosovitá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2	Netýkavka </a:t>
            </a:r>
            <a:r>
              <a:rPr lang="cs-CZ" sz="2800" b="1" dirty="0" smtClean="0">
                <a:solidFill>
                  <a:srgbClr val="00B0F0"/>
                </a:solidFill>
              </a:rPr>
              <a:t>žláznatá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3	 Pomněnka bahenní </a:t>
            </a:r>
            <a:endParaRPr lang="cs-CZ" sz="2800" b="1" dirty="0" smtClean="0">
              <a:solidFill>
                <a:srgbClr val="00B0F0"/>
              </a:solidFill>
            </a:endParaRPr>
          </a:p>
          <a:p>
            <a:r>
              <a:rPr lang="cs-CZ" sz="2800" b="1" dirty="0" smtClean="0">
                <a:solidFill>
                  <a:srgbClr val="00B0F0"/>
                </a:solidFill>
              </a:rPr>
              <a:t>4	Olše </a:t>
            </a:r>
            <a:r>
              <a:rPr lang="cs-CZ" sz="2800" b="1" dirty="0">
                <a:solidFill>
                  <a:srgbClr val="00B0F0"/>
                </a:solidFill>
              </a:rPr>
              <a:t>lepkavá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5	Střemcha obecná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6	Rak </a:t>
            </a:r>
            <a:r>
              <a:rPr lang="cs-CZ" sz="2800" b="1" dirty="0" smtClean="0">
                <a:solidFill>
                  <a:srgbClr val="00B0F0"/>
                </a:solidFill>
              </a:rPr>
              <a:t>říční</a:t>
            </a:r>
            <a:r>
              <a:rPr lang="cs-CZ" sz="2800" dirty="0">
                <a:solidFill>
                  <a:srgbClr val="00B0F0"/>
                </a:solidFill>
              </a:rPr>
              <a:t/>
            </a:r>
            <a:br>
              <a:rPr lang="cs-CZ" sz="2800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rgbClr val="00B0F0"/>
                </a:solidFill>
              </a:rPr>
              <a:t>7	</a:t>
            </a:r>
            <a:r>
              <a:rPr lang="cs-CZ" sz="2800" b="1" dirty="0" smtClean="0">
                <a:solidFill>
                  <a:srgbClr val="00B0F0"/>
                </a:solidFill>
              </a:rPr>
              <a:t>Chrostík </a:t>
            </a:r>
          </a:p>
          <a:p>
            <a:r>
              <a:rPr lang="cs-CZ" sz="2800" b="1" dirty="0" smtClean="0">
                <a:solidFill>
                  <a:srgbClr val="00B0F0"/>
                </a:solidFill>
              </a:rPr>
              <a:t>8</a:t>
            </a:r>
            <a:r>
              <a:rPr lang="cs-CZ" sz="2800" b="1" dirty="0">
                <a:solidFill>
                  <a:srgbClr val="00B0F0"/>
                </a:solidFill>
              </a:rPr>
              <a:t>	</a:t>
            </a:r>
            <a:r>
              <a:rPr lang="cs-CZ" sz="2800" b="1" dirty="0" smtClean="0">
                <a:solidFill>
                  <a:srgbClr val="00B0F0"/>
                </a:solidFill>
              </a:rPr>
              <a:t>Okoun říční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9	</a:t>
            </a:r>
            <a:r>
              <a:rPr lang="cs-CZ" sz="2800" b="1" dirty="0" smtClean="0">
                <a:solidFill>
                  <a:srgbClr val="00B0F0"/>
                </a:solidFill>
              </a:rPr>
              <a:t>Kapr obecný</a:t>
            </a:r>
            <a:r>
              <a:rPr lang="cs-CZ" sz="3600" dirty="0">
                <a:solidFill>
                  <a:srgbClr val="00B0F0"/>
                </a:solidFill>
              </a:rPr>
              <a:t/>
            </a:r>
            <a:br>
              <a:rPr lang="cs-CZ" sz="3600" dirty="0">
                <a:solidFill>
                  <a:srgbClr val="00B0F0"/>
                </a:solidFill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232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rastice rákosovitá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700088"/>
            <a:ext cx="3590925" cy="538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chrastice rákosovitá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8" y="1293020"/>
            <a:ext cx="6391275" cy="4793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95325" y="379413"/>
            <a:ext cx="10515600" cy="1325563"/>
          </a:xfrm>
        </p:spPr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4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týkavka žláznatá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071812"/>
            <a:ext cx="4400551" cy="330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Netýkavka žláznatá 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1" y="214313"/>
            <a:ext cx="3010162" cy="401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Netýkavka žláznatá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74" y="1571626"/>
            <a:ext cx="3665378" cy="3771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6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mněnka bahenní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1635918"/>
            <a:ext cx="2561749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Pomněnka bahenní 4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r="15929"/>
          <a:stretch/>
        </p:blipFill>
        <p:spPr>
          <a:xfrm>
            <a:off x="6186488" y="429135"/>
            <a:ext cx="2571750" cy="591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Pomněnka bahenní 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3" y="1371600"/>
            <a:ext cx="3286651" cy="4386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9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lše lepkav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3529012"/>
            <a:ext cx="3999231" cy="287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lše lepkavá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3" y="214312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lše lepkavá 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2" y="2398514"/>
            <a:ext cx="5262563" cy="3946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7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řemcha obecná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357187"/>
            <a:ext cx="4523389" cy="60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střemcha obecná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5"/>
          <a:stretch/>
        </p:blipFill>
        <p:spPr>
          <a:xfrm>
            <a:off x="1766888" y="357187"/>
            <a:ext cx="3305175" cy="187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střemcha obecná 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2450482"/>
            <a:ext cx="5249862" cy="39360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4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325" y="2736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 smtClean="0">
                <a:solidFill>
                  <a:srgbClr val="00B0F0"/>
                </a:solidFill>
              </a:rPr>
              <a:t>ŽIVOČICHOVÉ</a:t>
            </a:r>
            <a:endParaRPr lang="cs-CZ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050" y="93662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Bezobratlí</a:t>
            </a:r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</Words>
  <Application>Microsoft Office PowerPoint</Application>
  <PresentationFormat>Širokoúhlá obrazovka</PresentationFormat>
  <Paragraphs>34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Ekosystém   TEKOUCÍ VODY </vt:lpstr>
      <vt:lpstr>ROSTLINY</vt:lpstr>
      <vt:lpstr>1</vt:lpstr>
      <vt:lpstr>2</vt:lpstr>
      <vt:lpstr>3</vt:lpstr>
      <vt:lpstr>4</vt:lpstr>
      <vt:lpstr>5</vt:lpstr>
      <vt:lpstr>ŽIVOČICHOVÉ</vt:lpstr>
      <vt:lpstr>Bezobratlí</vt:lpstr>
      <vt:lpstr>6</vt:lpstr>
      <vt:lpstr>7</vt:lpstr>
      <vt:lpstr>Ryby</vt:lpstr>
      <vt:lpstr>8</vt:lpstr>
      <vt:lpstr>9</vt:lpstr>
      <vt:lpstr>10</vt:lpstr>
      <vt:lpstr>11</vt:lpstr>
      <vt:lpstr>Prezentace aplikace PowerPoint</vt:lpstr>
      <vt:lpstr>12</vt:lpstr>
      <vt:lpstr>13</vt:lpstr>
      <vt:lpstr>14</vt:lpstr>
      <vt:lpstr>Savci</vt:lpstr>
      <vt:lpstr>15</vt:lpstr>
      <vt:lpstr>16</vt:lpstr>
      <vt:lpstr>17</vt:lpstr>
      <vt:lpstr>18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   TEKOUCÍ VODY</dc:title>
  <dc:creator>zschrast-uzivatel12</dc:creator>
  <cp:lastModifiedBy>zschrast-uzivatel12</cp:lastModifiedBy>
  <cp:revision>36</cp:revision>
  <dcterms:created xsi:type="dcterms:W3CDTF">2020-05-21T20:03:29Z</dcterms:created>
  <dcterms:modified xsi:type="dcterms:W3CDTF">2020-05-28T15:49:19Z</dcterms:modified>
</cp:coreProperties>
</file>