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62" r:id="rId3"/>
    <p:sldId id="351" r:id="rId4"/>
    <p:sldId id="268" r:id="rId5"/>
    <p:sldId id="272" r:id="rId6"/>
    <p:sldId id="277" r:id="rId7"/>
    <p:sldId id="355" r:id="rId8"/>
    <p:sldId id="352" r:id="rId9"/>
    <p:sldId id="283" r:id="rId10"/>
    <p:sldId id="296" r:id="rId11"/>
    <p:sldId id="315" r:id="rId12"/>
    <p:sldId id="321" r:id="rId13"/>
    <p:sldId id="348" r:id="rId14"/>
    <p:sldId id="353" r:id="rId15"/>
    <p:sldId id="307" r:id="rId16"/>
    <p:sldId id="349" r:id="rId17"/>
    <p:sldId id="350" r:id="rId18"/>
    <p:sldId id="354" r:id="rId19"/>
    <p:sldId id="261" r:id="rId20"/>
    <p:sldId id="334" r:id="rId21"/>
    <p:sldId id="356" r:id="rId22"/>
    <p:sldId id="286" r:id="rId23"/>
    <p:sldId id="357" r:id="rId24"/>
    <p:sldId id="303" r:id="rId25"/>
    <p:sldId id="358" r:id="rId26"/>
    <p:sldId id="279" r:id="rId27"/>
    <p:sldId id="359" r:id="rId28"/>
    <p:sldId id="282" r:id="rId29"/>
    <p:sldId id="310" r:id="rId30"/>
    <p:sldId id="317" r:id="rId31"/>
    <p:sldId id="323" r:id="rId32"/>
    <p:sldId id="361" r:id="rId33"/>
    <p:sldId id="360" r:id="rId34"/>
    <p:sldId id="260" r:id="rId35"/>
    <p:sldId id="346" r:id="rId36"/>
    <p:sldId id="266" r:id="rId37"/>
    <p:sldId id="312" r:id="rId38"/>
    <p:sldId id="363" r:id="rId39"/>
    <p:sldId id="325" r:id="rId40"/>
    <p:sldId id="364" r:id="rId41"/>
    <p:sldId id="285" r:id="rId42"/>
    <p:sldId id="365" r:id="rId43"/>
    <p:sldId id="258" r:id="rId44"/>
    <p:sldId id="289" r:id="rId45"/>
    <p:sldId id="295" r:id="rId46"/>
    <p:sldId id="265" r:id="rId47"/>
    <p:sldId id="331" r:id="rId48"/>
    <p:sldId id="341" r:id="rId49"/>
    <p:sldId id="287" r:id="rId50"/>
    <p:sldId id="319" r:id="rId51"/>
    <p:sldId id="366" r:id="rId52"/>
    <p:sldId id="291" r:id="rId53"/>
    <p:sldId id="274" r:id="rId54"/>
    <p:sldId id="343" r:id="rId55"/>
    <p:sldId id="299" r:id="rId56"/>
    <p:sldId id="347" r:id="rId57"/>
    <p:sldId id="367" r:id="rId58"/>
    <p:sldId id="369" r:id="rId59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97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41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7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42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83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6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50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23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67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23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A140-6D44-4C11-BD1E-26C7A99961BC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92893-AF30-4889-8CD6-3A643620E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32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83169" y="25686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13000" b="1" u="sng" dirty="0">
                <a:solidFill>
                  <a:srgbClr val="92D050"/>
                </a:solidFill>
              </a:rPr>
              <a:t>EKOSYSTÉM</a:t>
            </a:r>
            <a:br>
              <a:rPr lang="cs-CZ" sz="13000" b="1" u="sng" dirty="0">
                <a:solidFill>
                  <a:srgbClr val="92D050"/>
                </a:solidFill>
              </a:rPr>
            </a:br>
            <a:r>
              <a:rPr lang="cs-CZ" sz="8000" b="1" u="sng" dirty="0">
                <a:solidFill>
                  <a:srgbClr val="92D050"/>
                </a:solidFill>
              </a:rPr>
              <a:t> </a:t>
            </a:r>
            <a:br>
              <a:rPr lang="cs-CZ" sz="13000" b="1" u="sng" dirty="0">
                <a:solidFill>
                  <a:srgbClr val="92D050"/>
                </a:solidFill>
              </a:rPr>
            </a:br>
            <a:r>
              <a:rPr lang="cs-CZ" sz="13000" b="1" u="sng" dirty="0">
                <a:solidFill>
                  <a:srgbClr val="92D050"/>
                </a:solidFill>
              </a:rPr>
              <a:t>POLE</a:t>
            </a:r>
          </a:p>
        </p:txBody>
      </p:sp>
    </p:spTree>
    <p:extLst>
      <p:ext uri="{BB962C8B-B14F-4D97-AF65-F5344CB8AC3E}">
        <p14:creationId xmlns:p14="http://schemas.microsoft.com/office/powerpoint/2010/main" val="363411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ukuřice setá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720" y="2171699"/>
            <a:ext cx="5753100" cy="43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</a:t>
            </a:r>
          </a:p>
        </p:txBody>
      </p:sp>
      <p:pic>
        <p:nvPicPr>
          <p:cNvPr id="4" name="Obrázek 3" descr="kukuřice setá 2"/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87" t="19461"/>
          <a:stretch/>
        </p:blipFill>
        <p:spPr>
          <a:xfrm>
            <a:off x="9391703" y="475937"/>
            <a:ext cx="2271711" cy="24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kukuřice setá 3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84"/>
          <a:stretch/>
        </p:blipFill>
        <p:spPr>
          <a:xfrm>
            <a:off x="816010" y="1390649"/>
            <a:ext cx="3463096" cy="4468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44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ves setý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31" y="2278504"/>
            <a:ext cx="4981732" cy="37362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</a:t>
            </a:r>
          </a:p>
        </p:txBody>
      </p:sp>
      <p:pic>
        <p:nvPicPr>
          <p:cNvPr id="4" name="Obrázek 3" descr="ovs setý 2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14400"/>
            <a:ext cx="5007247" cy="3342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11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šenice setá 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23"/>
          <a:stretch/>
        </p:blipFill>
        <p:spPr>
          <a:xfrm>
            <a:off x="1942976" y="172387"/>
            <a:ext cx="4472815" cy="637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</a:t>
            </a:r>
          </a:p>
        </p:txBody>
      </p:sp>
      <p:pic>
        <p:nvPicPr>
          <p:cNvPr id="4" name="Obrázek 3" descr="pšenice setá 2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89" r="18922" b="13508"/>
          <a:stretch/>
        </p:blipFill>
        <p:spPr>
          <a:xfrm>
            <a:off x="7195278" y="1051459"/>
            <a:ext cx="3664865" cy="3895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78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žito seté 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22"/>
          <a:stretch/>
        </p:blipFill>
        <p:spPr>
          <a:xfrm>
            <a:off x="898622" y="1840590"/>
            <a:ext cx="5197378" cy="4586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603"/>
          <a:stretch/>
        </p:blipFill>
        <p:spPr>
          <a:xfrm>
            <a:off x="9072323" y="258902"/>
            <a:ext cx="2758878" cy="2604220"/>
          </a:xfrm>
          <a:prstGeom prst="rect">
            <a:avLst/>
          </a:prstGeom>
        </p:spPr>
      </p:pic>
      <p:pic>
        <p:nvPicPr>
          <p:cNvPr id="5" name="Obrázek 4" descr="žito seté 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532" y="1027906"/>
            <a:ext cx="1597389" cy="412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03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170" y="27485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OKOPANINY</a:t>
            </a:r>
          </a:p>
        </p:txBody>
      </p:sp>
    </p:spTree>
    <p:extLst>
      <p:ext uri="{BB962C8B-B14F-4D97-AF65-F5344CB8AC3E}">
        <p14:creationId xmlns:p14="http://schemas.microsoft.com/office/powerpoint/2010/main" val="119999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ilek brambor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91" y="1888760"/>
            <a:ext cx="3429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</a:t>
            </a:r>
          </a:p>
        </p:txBody>
      </p:sp>
      <p:pic>
        <p:nvPicPr>
          <p:cNvPr id="4" name="Obrázek 3" descr="lilek brambor 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494" y="629587"/>
            <a:ext cx="2427935" cy="446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lilek brambor 3"/>
          <p:cNvPicPr>
            <a:picLocks noGrp="1" noChangeAspect="1"/>
          </p:cNvPicPr>
          <p:nvPr isPhoto="1"/>
        </p:nvPicPr>
        <p:blipFill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2" r="2082"/>
          <a:stretch/>
        </p:blipFill>
        <p:spPr>
          <a:xfrm>
            <a:off x="6689311" y="2053653"/>
            <a:ext cx="5014973" cy="3852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řepa krmná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352" y="254833"/>
            <a:ext cx="4463321" cy="59510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</a:t>
            </a:r>
          </a:p>
        </p:txBody>
      </p:sp>
      <p:pic>
        <p:nvPicPr>
          <p:cNvPr id="4" name="Obrázek 3" descr="řepa krmná 2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109"/>
          <a:stretch/>
        </p:blipFill>
        <p:spPr>
          <a:xfrm rot="16200000">
            <a:off x="6901307" y="1965249"/>
            <a:ext cx="5522378" cy="2530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21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řepa obecná cukrovka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919" y="659567"/>
            <a:ext cx="5472964" cy="55163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12</a:t>
            </a:r>
          </a:p>
        </p:txBody>
      </p:sp>
      <p:pic>
        <p:nvPicPr>
          <p:cNvPr id="4" name="Obrázek 3" descr="řepa obecná cukrovka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601" y="179882"/>
            <a:ext cx="3591199" cy="6175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59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8121" y="22239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OLEJNINY</a:t>
            </a:r>
          </a:p>
        </p:txBody>
      </p:sp>
    </p:spTree>
    <p:extLst>
      <p:ext uri="{BB962C8B-B14F-4D97-AF65-F5344CB8AC3E}">
        <p14:creationId xmlns:p14="http://schemas.microsoft.com/office/powerpoint/2010/main" val="1483145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rukev řepka olejka 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6" t="5651" r="11568" b="6388"/>
          <a:stretch/>
        </p:blipFill>
        <p:spPr>
          <a:xfrm>
            <a:off x="408979" y="1385887"/>
            <a:ext cx="3100388" cy="5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13</a:t>
            </a:r>
          </a:p>
        </p:txBody>
      </p:sp>
      <p:pic>
        <p:nvPicPr>
          <p:cNvPr id="4" name="Obrázek 3" descr="brukev řepka olejka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163" y="1799828"/>
            <a:ext cx="3215283" cy="428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brukev řepka olejka 3"/>
          <p:cNvPicPr>
            <a:picLocks noGrp="1" noChangeAspect="1"/>
          </p:cNvPicPr>
          <p:nvPr isPhoto="1"/>
        </p:nvPicPr>
        <p:blipFill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64" b="9997"/>
          <a:stretch/>
        </p:blipFill>
        <p:spPr>
          <a:xfrm>
            <a:off x="7920633" y="365125"/>
            <a:ext cx="3862388" cy="282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brukev řepka olejka 4"/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07" b="14325"/>
          <a:stretch/>
        </p:blipFill>
        <p:spPr>
          <a:xfrm>
            <a:off x="7640242" y="3971925"/>
            <a:ext cx="3693001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82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171" y="21789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000" b="1" u="sng" dirty="0">
                <a:solidFill>
                  <a:srgbClr val="92D050"/>
                </a:solidFill>
              </a:rPr>
              <a:t>ROSTLINY</a:t>
            </a:r>
          </a:p>
        </p:txBody>
      </p:sp>
    </p:spTree>
    <p:extLst>
      <p:ext uri="{BB962C8B-B14F-4D97-AF65-F5344CB8AC3E}">
        <p14:creationId xmlns:p14="http://schemas.microsoft.com/office/powerpoint/2010/main" val="168343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lunečnice roční 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2" t="16175" r="16995" b="-438"/>
          <a:stretch/>
        </p:blipFill>
        <p:spPr>
          <a:xfrm>
            <a:off x="1404078" y="365125"/>
            <a:ext cx="4691922" cy="6173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8514" y="316954"/>
            <a:ext cx="10515600" cy="1325563"/>
          </a:xfrm>
        </p:spPr>
        <p:txBody>
          <a:bodyPr/>
          <a:lstStyle/>
          <a:p>
            <a:r>
              <a:rPr lang="cs-CZ" dirty="0"/>
              <a:t>14</a:t>
            </a:r>
          </a:p>
        </p:txBody>
      </p:sp>
      <p:pic>
        <p:nvPicPr>
          <p:cNvPr id="4" name="Obrázek 3" descr="slunečnice roční 3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30" y="500037"/>
            <a:ext cx="5004124" cy="346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lunečnice roční 4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16" b="15415"/>
          <a:stretch/>
        </p:blipFill>
        <p:spPr>
          <a:xfrm>
            <a:off x="7344595" y="4504544"/>
            <a:ext cx="3014285" cy="1843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69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8180" y="26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PÍCNINY</a:t>
            </a:r>
          </a:p>
        </p:txBody>
      </p:sp>
    </p:spTree>
    <p:extLst>
      <p:ext uri="{BB962C8B-B14F-4D97-AF65-F5344CB8AC3E}">
        <p14:creationId xmlns:p14="http://schemas.microsoft.com/office/powerpoint/2010/main" val="3155411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jetel luční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388" y="542925"/>
            <a:ext cx="7678738" cy="55002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18221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210" y="26436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TEXTILNÍ PLODINY</a:t>
            </a:r>
          </a:p>
        </p:txBody>
      </p:sp>
    </p:spTree>
    <p:extLst>
      <p:ext uri="{BB962C8B-B14F-4D97-AF65-F5344CB8AC3E}">
        <p14:creationId xmlns:p14="http://schemas.microsoft.com/office/powerpoint/2010/main" val="2357645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en setý 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6" y="2410216"/>
            <a:ext cx="3531110" cy="40355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16</a:t>
            </a:r>
          </a:p>
        </p:txBody>
      </p:sp>
      <p:pic>
        <p:nvPicPr>
          <p:cNvPr id="4" name="Obrázek 3" descr="len setý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4" r="10558" b="3713"/>
          <a:stretch/>
        </p:blipFill>
        <p:spPr>
          <a:xfrm>
            <a:off x="4195372" y="584619"/>
            <a:ext cx="3462728" cy="544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len setý 3"/>
          <p:cNvPicPr>
            <a:picLocks noGrp="1" noChangeAspect="1"/>
          </p:cNvPicPr>
          <p:nvPr isPhoto="1"/>
        </p:nvPicPr>
        <p:blipFill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6612" r="24276" b="39842"/>
          <a:stretch/>
        </p:blipFill>
        <p:spPr>
          <a:xfrm>
            <a:off x="8784983" y="328964"/>
            <a:ext cx="3159469" cy="136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len setý 4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900" y="1884248"/>
            <a:ext cx="2683659" cy="477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954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288" y="2268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OSTATNÍ PLODINY</a:t>
            </a:r>
          </a:p>
        </p:txBody>
      </p:sp>
    </p:spTree>
    <p:extLst>
      <p:ext uri="{BB962C8B-B14F-4D97-AF65-F5344CB8AC3E}">
        <p14:creationId xmlns:p14="http://schemas.microsoft.com/office/powerpoint/2010/main" val="501054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mel otáčivý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287" y="365125"/>
            <a:ext cx="4732165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17</a:t>
            </a:r>
          </a:p>
        </p:txBody>
      </p:sp>
      <p:pic>
        <p:nvPicPr>
          <p:cNvPr id="4" name="Obrázek 3" descr="chmel otáčivý 2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45"/>
          <a:stretch/>
        </p:blipFill>
        <p:spPr>
          <a:xfrm>
            <a:off x="7869237" y="1027906"/>
            <a:ext cx="3866348" cy="541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hmel otáčivý 3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21"/>
          <a:stretch/>
        </p:blipFill>
        <p:spPr>
          <a:xfrm>
            <a:off x="707317" y="4057648"/>
            <a:ext cx="3872193" cy="2528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093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220" y="21039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PLEVELE NA POLI</a:t>
            </a:r>
          </a:p>
        </p:txBody>
      </p:sp>
    </p:spTree>
    <p:extLst>
      <p:ext uri="{BB962C8B-B14F-4D97-AF65-F5344CB8AC3E}">
        <p14:creationId xmlns:p14="http://schemas.microsoft.com/office/powerpoint/2010/main" val="1595442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rpa modrá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4" t="2500" r="2264" b="3750"/>
          <a:stretch/>
        </p:blipFill>
        <p:spPr>
          <a:xfrm>
            <a:off x="3602830" y="200025"/>
            <a:ext cx="4986339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88377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ák vlčí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91" y="2203554"/>
            <a:ext cx="2914026" cy="41822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</a:t>
            </a:r>
          </a:p>
        </p:txBody>
      </p:sp>
      <p:pic>
        <p:nvPicPr>
          <p:cNvPr id="4" name="Obrázek 3" descr="mák vlčí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34"/>
          <a:stretch/>
        </p:blipFill>
        <p:spPr>
          <a:xfrm>
            <a:off x="4272196" y="770745"/>
            <a:ext cx="7537823" cy="4116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64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53191" y="2493728"/>
            <a:ext cx="10515600" cy="1325563"/>
          </a:xfrm>
        </p:spPr>
        <p:txBody>
          <a:bodyPr/>
          <a:lstStyle/>
          <a:p>
            <a:pPr algn="ctr"/>
            <a:r>
              <a:rPr lang="cs-CZ" sz="6000" b="1" dirty="0"/>
              <a:t>LUSKOVINY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54947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cháč rolní 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008" y="365125"/>
            <a:ext cx="4542020" cy="60560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</a:t>
            </a:r>
          </a:p>
        </p:txBody>
      </p:sp>
      <p:pic>
        <p:nvPicPr>
          <p:cNvPr id="4" name="Obrázek 3" descr="pcháč rolní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78" y="2182149"/>
            <a:ext cx="4996722" cy="3747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230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men sličný 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709" y="149902"/>
            <a:ext cx="4477035" cy="6355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21</a:t>
            </a:r>
          </a:p>
        </p:txBody>
      </p:sp>
      <p:pic>
        <p:nvPicPr>
          <p:cNvPr id="4" name="Obrázek 3" descr="rmen sličný 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3" y="2055813"/>
            <a:ext cx="4368306" cy="351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30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171" y="21789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000" b="1" u="sng" dirty="0">
                <a:solidFill>
                  <a:srgbClr val="92D050"/>
                </a:solidFill>
              </a:rPr>
              <a:t>ŽIVOČICHOVÉ</a:t>
            </a:r>
          </a:p>
        </p:txBody>
      </p:sp>
    </p:spTree>
    <p:extLst>
      <p:ext uri="{BB962C8B-B14F-4D97-AF65-F5344CB8AC3E}">
        <p14:creationId xmlns:p14="http://schemas.microsoft.com/office/powerpoint/2010/main" val="2551592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8259" y="22239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HMYZ</a:t>
            </a:r>
          </a:p>
        </p:txBody>
      </p:sp>
    </p:spTree>
    <p:extLst>
      <p:ext uri="{BB962C8B-B14F-4D97-AF65-F5344CB8AC3E}">
        <p14:creationId xmlns:p14="http://schemas.microsoft.com/office/powerpoint/2010/main" val="4273034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ělásek řepkový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637" y="1243012"/>
            <a:ext cx="6438900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162800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čela medonosná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113" y="0"/>
            <a:ext cx="8866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386091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24</a:t>
            </a:r>
          </a:p>
        </p:txBody>
      </p:sp>
      <p:pic>
        <p:nvPicPr>
          <p:cNvPr id="4" name="Obrázek 3" descr="čmelák zemní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7747"/>
            <a:ext cx="5617701" cy="335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čmelák zemní 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58" y="2442369"/>
            <a:ext cx="5735825" cy="3957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999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andelinka bramborová 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45" y="2605088"/>
            <a:ext cx="5701544" cy="3802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25</a:t>
            </a:r>
          </a:p>
        </p:txBody>
      </p:sp>
      <p:pic>
        <p:nvPicPr>
          <p:cNvPr id="5" name="Obrázek 4" descr="mandelinka bramborová 3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921" y="365125"/>
            <a:ext cx="5701519" cy="3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771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8240" y="2463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OBOJŽIVELNÍCI</a:t>
            </a:r>
          </a:p>
        </p:txBody>
      </p:sp>
    </p:spTree>
    <p:extLst>
      <p:ext uri="{BB962C8B-B14F-4D97-AF65-F5344CB8AC3E}">
        <p14:creationId xmlns:p14="http://schemas.microsoft.com/office/powerpoint/2010/main" val="1283917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opucha obecná 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55" y="2698229"/>
            <a:ext cx="5355527" cy="3687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26</a:t>
            </a:r>
          </a:p>
        </p:txBody>
      </p:sp>
      <p:pic>
        <p:nvPicPr>
          <p:cNvPr id="4" name="Obrázek 3" descr="ropucha obecná 2"/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0" t="5016" r="750" b="4573"/>
          <a:stretch/>
        </p:blipFill>
        <p:spPr>
          <a:xfrm>
            <a:off x="6096000" y="365125"/>
            <a:ext cx="5690802" cy="396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78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čočka kuchyňská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6" y="2157413"/>
            <a:ext cx="5060930" cy="43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</a:t>
            </a:r>
          </a:p>
        </p:txBody>
      </p:sp>
      <p:pic>
        <p:nvPicPr>
          <p:cNvPr id="4" name="Obrázek 3" descr="čočka kuchyňská 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35" y="365125"/>
            <a:ext cx="4218517" cy="316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čočka kuchyňská 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873" y="2871787"/>
            <a:ext cx="2327566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čočka kuchyňská 4"/>
          <p:cNvPicPr>
            <a:picLocks noGrp="1" noChangeAspect="1"/>
          </p:cNvPicPr>
          <p:nvPr isPhoto="1"/>
        </p:nvPicPr>
        <p:blipFill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67" b="31798"/>
          <a:stretch/>
        </p:blipFill>
        <p:spPr>
          <a:xfrm>
            <a:off x="8627606" y="4314825"/>
            <a:ext cx="3025246" cy="1871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722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49" y="24187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PLAZI</a:t>
            </a:r>
          </a:p>
        </p:txBody>
      </p:sp>
    </p:spTree>
    <p:extLst>
      <p:ext uri="{BB962C8B-B14F-4D97-AF65-F5344CB8AC3E}">
        <p14:creationId xmlns:p14="http://schemas.microsoft.com/office/powerpoint/2010/main" val="4162300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05011"/>
            <a:ext cx="5396906" cy="35956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775" y="499268"/>
            <a:ext cx="4772025" cy="357901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86000" y="5600700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samec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115300" y="4078286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samice</a:t>
            </a:r>
          </a:p>
        </p:txBody>
      </p:sp>
    </p:spTree>
    <p:extLst>
      <p:ext uri="{BB962C8B-B14F-4D97-AF65-F5344CB8AC3E}">
        <p14:creationId xmlns:p14="http://schemas.microsoft.com/office/powerpoint/2010/main" val="2560384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210" y="2463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PTÁCI</a:t>
            </a:r>
          </a:p>
        </p:txBody>
      </p:sp>
    </p:spTree>
    <p:extLst>
      <p:ext uri="{BB962C8B-B14F-4D97-AF65-F5344CB8AC3E}">
        <p14:creationId xmlns:p14="http://schemas.microsoft.com/office/powerpoint/2010/main" val="370239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ažant obecný 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75" r="10811"/>
          <a:stretch/>
        </p:blipFill>
        <p:spPr>
          <a:xfrm>
            <a:off x="849313" y="1732828"/>
            <a:ext cx="5451475" cy="338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bažant obecný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49" b="18869"/>
          <a:stretch/>
        </p:blipFill>
        <p:spPr>
          <a:xfrm>
            <a:off x="6972300" y="2657475"/>
            <a:ext cx="4788775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00300" y="5117965"/>
            <a:ext cx="187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samec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738036" y="5743575"/>
            <a:ext cx="186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samice</a:t>
            </a:r>
          </a:p>
        </p:txBody>
      </p:sp>
    </p:spTree>
    <p:extLst>
      <p:ext uri="{BB962C8B-B14F-4D97-AF65-F5344CB8AC3E}">
        <p14:creationId xmlns:p14="http://schemas.microsoft.com/office/powerpoint/2010/main" val="529232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oroptev polní 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5"/>
          <a:stretch/>
        </p:blipFill>
        <p:spPr>
          <a:xfrm>
            <a:off x="5141912" y="1414462"/>
            <a:ext cx="6211888" cy="37178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29</a:t>
            </a:r>
          </a:p>
        </p:txBody>
      </p:sp>
      <p:pic>
        <p:nvPicPr>
          <p:cNvPr id="4" name="Obrázek 3" descr="koroptev polní"/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3" t="8882" r="30285"/>
          <a:stretch/>
        </p:blipFill>
        <p:spPr>
          <a:xfrm>
            <a:off x="1100137" y="3407565"/>
            <a:ext cx="3500438" cy="3078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564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řepelka polní 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76" y="700088"/>
            <a:ext cx="4945062" cy="54762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0652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čáp bílý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789" y="365125"/>
            <a:ext cx="8647112" cy="5966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535121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řivan polní 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8" r="21424" b="14733"/>
          <a:stretch/>
        </p:blipFill>
        <p:spPr>
          <a:xfrm>
            <a:off x="592111" y="2095421"/>
            <a:ext cx="5172856" cy="41898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32</a:t>
            </a:r>
          </a:p>
        </p:txBody>
      </p:sp>
      <p:pic>
        <p:nvPicPr>
          <p:cNvPr id="4" name="Obrázek 3" descr="skřivan polní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00" t="25655" b="8533"/>
          <a:stretch/>
        </p:blipFill>
        <p:spPr>
          <a:xfrm>
            <a:off x="6280878" y="794479"/>
            <a:ext cx="4916775" cy="3537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597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rnad obecný 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96" t="5637" r="28907" b="9793"/>
          <a:stretch/>
        </p:blipFill>
        <p:spPr>
          <a:xfrm>
            <a:off x="1045846" y="2183131"/>
            <a:ext cx="4471987" cy="40719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33</a:t>
            </a:r>
          </a:p>
        </p:txBody>
      </p:sp>
      <p:pic>
        <p:nvPicPr>
          <p:cNvPr id="4" name="Obrázek 3" descr="strnad obecný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49" y="885825"/>
            <a:ext cx="5314951" cy="398621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29586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áně lesní 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54" r="32742" b="5208"/>
          <a:stretch/>
        </p:blipFill>
        <p:spPr>
          <a:xfrm>
            <a:off x="5786543" y="557212"/>
            <a:ext cx="5238645" cy="57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34</a:t>
            </a:r>
          </a:p>
        </p:txBody>
      </p:sp>
      <p:pic>
        <p:nvPicPr>
          <p:cNvPr id="4" name="Obrázek 3" descr="káně lesní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28"/>
          <a:stretch/>
        </p:blipFill>
        <p:spPr>
          <a:xfrm>
            <a:off x="1917166" y="2262188"/>
            <a:ext cx="2709913" cy="389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9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azol obecný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71700"/>
            <a:ext cx="5522912" cy="37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</a:t>
            </a:r>
          </a:p>
        </p:txBody>
      </p:sp>
      <p:pic>
        <p:nvPicPr>
          <p:cNvPr id="4" name="Obrázek 3" descr="fazol obecný 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648" y="3289897"/>
            <a:ext cx="4137025" cy="31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839"/>
          <a:stretch/>
        </p:blipFill>
        <p:spPr>
          <a:xfrm>
            <a:off x="6591900" y="544430"/>
            <a:ext cx="2263210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8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štolka obecná 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67" r="4298"/>
          <a:stretch/>
        </p:blipFill>
        <p:spPr>
          <a:xfrm>
            <a:off x="6685613" y="1319133"/>
            <a:ext cx="4402442" cy="440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35</a:t>
            </a:r>
          </a:p>
        </p:txBody>
      </p:sp>
      <p:pic>
        <p:nvPicPr>
          <p:cNvPr id="4" name="Obrázek 3" descr="poštolka obecná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062" y="712031"/>
            <a:ext cx="3747541" cy="5621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75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288" y="26286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SAVCI</a:t>
            </a:r>
          </a:p>
        </p:txBody>
      </p:sp>
    </p:spTree>
    <p:extLst>
      <p:ext uri="{BB962C8B-B14F-4D97-AF65-F5344CB8AC3E}">
        <p14:creationId xmlns:p14="http://schemas.microsoft.com/office/powerpoint/2010/main" val="1723345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36</a:t>
            </a:r>
          </a:p>
        </p:txBody>
      </p:sp>
      <p:pic>
        <p:nvPicPr>
          <p:cNvPr id="4" name="Obrázek 3" descr="křeček polní 3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30" t="5416" r="11700" b="18750"/>
          <a:stretch/>
        </p:blipFill>
        <p:spPr>
          <a:xfrm>
            <a:off x="6424768" y="761997"/>
            <a:ext cx="5262407" cy="399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křeček polní 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15" y="3023868"/>
            <a:ext cx="5179960" cy="345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976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raboš polní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57527"/>
            <a:ext cx="4813676" cy="3128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37</a:t>
            </a:r>
          </a:p>
        </p:txBody>
      </p:sp>
      <p:pic>
        <p:nvPicPr>
          <p:cNvPr id="4" name="Obrázek 3" descr="hraboš polní 2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624" y="471487"/>
            <a:ext cx="4305301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raboš polní 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250" y="4341420"/>
            <a:ext cx="2754312" cy="2063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6083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ysel obecný 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7" r="28124"/>
          <a:stretch/>
        </p:blipFill>
        <p:spPr>
          <a:xfrm>
            <a:off x="257505" y="3582648"/>
            <a:ext cx="3492708" cy="29380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38</a:t>
            </a:r>
          </a:p>
        </p:txBody>
      </p:sp>
      <p:pic>
        <p:nvPicPr>
          <p:cNvPr id="4" name="Obrázek 3" descr="sysel obecný 2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56" r="17341"/>
          <a:stretch/>
        </p:blipFill>
        <p:spPr>
          <a:xfrm>
            <a:off x="8926180" y="444890"/>
            <a:ext cx="2909246" cy="5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ysel obecný 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432" y="1769729"/>
            <a:ext cx="4453528" cy="2966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1255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sice kolčava 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43100"/>
            <a:ext cx="4789488" cy="40922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39</a:t>
            </a:r>
          </a:p>
        </p:txBody>
      </p:sp>
      <p:pic>
        <p:nvPicPr>
          <p:cNvPr id="4" name="Obrázek 3" descr="lasice kolčava 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956" y="564356"/>
            <a:ext cx="4674963" cy="275748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Obrázek 4" descr="lasice kolčava 3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52" b="18918"/>
          <a:stretch/>
        </p:blipFill>
        <p:spPr>
          <a:xfrm>
            <a:off x="6884679" y="3854331"/>
            <a:ext cx="4544888" cy="2291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1405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zajíc polní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295" y="794479"/>
            <a:ext cx="7971410" cy="5310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6038776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rgbClr val="92D050"/>
                </a:solidFill>
              </a:rPr>
              <a:t>ROSTLINY: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00088" y="1690687"/>
            <a:ext cx="50720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1	čočka kuchyňská</a:t>
            </a:r>
            <a:endParaRPr lang="cs-CZ" sz="2800" dirty="0"/>
          </a:p>
          <a:p>
            <a:r>
              <a:rPr lang="cs-CZ" sz="2800" b="1" dirty="0"/>
              <a:t>2	fazol obecný</a:t>
            </a:r>
            <a:endParaRPr lang="cs-CZ" sz="2800" dirty="0"/>
          </a:p>
          <a:p>
            <a:r>
              <a:rPr lang="cs-CZ" sz="2800" b="1" dirty="0"/>
              <a:t>3	hrách setý</a:t>
            </a:r>
            <a:endParaRPr lang="cs-CZ" sz="2800" dirty="0"/>
          </a:p>
          <a:p>
            <a:r>
              <a:rPr lang="cs-CZ" sz="2800" b="1" dirty="0"/>
              <a:t>4	sója luštinatá</a:t>
            </a:r>
            <a:endParaRPr lang="cs-CZ" sz="2800" dirty="0"/>
          </a:p>
          <a:p>
            <a:r>
              <a:rPr lang="cs-CZ" sz="2800" b="1" dirty="0"/>
              <a:t>5	ječmen obecný</a:t>
            </a:r>
            <a:endParaRPr lang="cs-CZ" sz="2800" dirty="0"/>
          </a:p>
          <a:p>
            <a:r>
              <a:rPr lang="cs-CZ" sz="2800" b="1" dirty="0"/>
              <a:t>6	kukuřice setá</a:t>
            </a:r>
            <a:endParaRPr lang="cs-CZ" sz="2800" dirty="0"/>
          </a:p>
          <a:p>
            <a:r>
              <a:rPr lang="cs-CZ" sz="2800" b="1" dirty="0"/>
              <a:t>7	oves setý</a:t>
            </a:r>
            <a:endParaRPr lang="cs-CZ" sz="2800" dirty="0"/>
          </a:p>
          <a:p>
            <a:r>
              <a:rPr lang="cs-CZ" sz="2800" b="1" dirty="0"/>
              <a:t>8	pšenice setá</a:t>
            </a:r>
            <a:endParaRPr lang="cs-CZ" sz="2800" dirty="0"/>
          </a:p>
          <a:p>
            <a:r>
              <a:rPr lang="cs-CZ" sz="2800" b="1" dirty="0"/>
              <a:t>9	žito seté</a:t>
            </a:r>
            <a:endParaRPr lang="cs-CZ" sz="2800" dirty="0"/>
          </a:p>
          <a:p>
            <a:r>
              <a:rPr lang="cs-CZ" sz="2800" b="1" dirty="0"/>
              <a:t>10	lilek brambor</a:t>
            </a:r>
            <a:endParaRPr lang="cs-CZ" sz="2800" dirty="0"/>
          </a:p>
          <a:p>
            <a:r>
              <a:rPr lang="cs-CZ" sz="2800" b="1" dirty="0"/>
              <a:t>11	řepa krmná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72275" y="1690687"/>
            <a:ext cx="47196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12	řepa obecná cukrovka</a:t>
            </a:r>
            <a:endParaRPr lang="cs-CZ" sz="2800" dirty="0"/>
          </a:p>
          <a:p>
            <a:r>
              <a:rPr lang="cs-CZ" sz="2800" b="1" dirty="0"/>
              <a:t>13	brukev řepka olejka</a:t>
            </a:r>
            <a:endParaRPr lang="cs-CZ" sz="2800" dirty="0"/>
          </a:p>
          <a:p>
            <a:r>
              <a:rPr lang="cs-CZ" sz="2800" b="1" dirty="0"/>
              <a:t>14	slunečnice roční</a:t>
            </a:r>
            <a:endParaRPr lang="cs-CZ" sz="2800" dirty="0"/>
          </a:p>
          <a:p>
            <a:r>
              <a:rPr lang="cs-CZ" sz="2800" b="1" dirty="0"/>
              <a:t>15	jetel luční</a:t>
            </a:r>
            <a:endParaRPr lang="cs-CZ" sz="2800" dirty="0"/>
          </a:p>
          <a:p>
            <a:r>
              <a:rPr lang="cs-CZ" sz="2800" b="1" dirty="0"/>
              <a:t>16	len setý</a:t>
            </a:r>
            <a:endParaRPr lang="cs-CZ" sz="2800" dirty="0"/>
          </a:p>
          <a:p>
            <a:r>
              <a:rPr lang="cs-CZ" sz="2800" b="1" dirty="0"/>
              <a:t>17	chmel otáčivý</a:t>
            </a:r>
            <a:endParaRPr lang="cs-CZ" sz="2800" dirty="0"/>
          </a:p>
          <a:p>
            <a:r>
              <a:rPr lang="cs-CZ" sz="2800" b="1" dirty="0"/>
              <a:t>18	chrpa modrá</a:t>
            </a:r>
            <a:endParaRPr lang="cs-CZ" sz="2800" dirty="0"/>
          </a:p>
          <a:p>
            <a:r>
              <a:rPr lang="cs-CZ" sz="2800" b="1" dirty="0"/>
              <a:t>19	mák vlčí</a:t>
            </a:r>
            <a:endParaRPr lang="cs-CZ" sz="2800" dirty="0"/>
          </a:p>
          <a:p>
            <a:r>
              <a:rPr lang="cs-CZ" sz="2800" b="1" dirty="0"/>
              <a:t>20	pcháč rolní</a:t>
            </a:r>
            <a:endParaRPr lang="cs-CZ" sz="2800" dirty="0"/>
          </a:p>
          <a:p>
            <a:r>
              <a:rPr lang="cs-CZ" sz="2800" b="1" dirty="0"/>
              <a:t>21	rmen sličný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753087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rgbClr val="92D050"/>
                </a:solidFill>
              </a:rPr>
              <a:t>ŽIVOČICHOVÉ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92481" y="1690687"/>
            <a:ext cx="5279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22	bělásek řepkový</a:t>
            </a:r>
            <a:endParaRPr lang="cs-CZ" sz="2800" dirty="0"/>
          </a:p>
          <a:p>
            <a:r>
              <a:rPr lang="cs-CZ" sz="2800" b="1" dirty="0"/>
              <a:t>23	včela medonosná</a:t>
            </a:r>
            <a:endParaRPr lang="cs-CZ" sz="2800" dirty="0"/>
          </a:p>
          <a:p>
            <a:r>
              <a:rPr lang="cs-CZ" sz="2800" b="1" dirty="0"/>
              <a:t>24	čmelák zemní</a:t>
            </a:r>
            <a:endParaRPr lang="cs-CZ" sz="2800" dirty="0"/>
          </a:p>
          <a:p>
            <a:r>
              <a:rPr lang="cs-CZ" sz="2800" b="1" dirty="0"/>
              <a:t>25	mandelinka bramborová</a:t>
            </a:r>
            <a:endParaRPr lang="cs-CZ" sz="2800" dirty="0"/>
          </a:p>
          <a:p>
            <a:r>
              <a:rPr lang="cs-CZ" sz="2800" b="1" dirty="0"/>
              <a:t>26	ropucha obecná</a:t>
            </a:r>
            <a:endParaRPr lang="cs-CZ" sz="2800" dirty="0"/>
          </a:p>
          <a:p>
            <a:r>
              <a:rPr lang="cs-CZ" sz="2800" b="1" dirty="0"/>
              <a:t>27	ještěrka obecná</a:t>
            </a:r>
            <a:endParaRPr lang="cs-CZ" sz="2800" dirty="0"/>
          </a:p>
          <a:p>
            <a:r>
              <a:rPr lang="cs-CZ" sz="2800" b="1" dirty="0"/>
              <a:t>28	bažant obecný</a:t>
            </a:r>
            <a:endParaRPr lang="cs-CZ" sz="2800" dirty="0"/>
          </a:p>
          <a:p>
            <a:r>
              <a:rPr lang="cs-CZ" sz="2800" b="1" dirty="0"/>
              <a:t>29	koroptev polní</a:t>
            </a:r>
            <a:endParaRPr lang="cs-CZ" sz="2800" dirty="0"/>
          </a:p>
          <a:p>
            <a:r>
              <a:rPr lang="cs-CZ" sz="2800" b="1" dirty="0"/>
              <a:t>30	křepelka polní</a:t>
            </a:r>
            <a:endParaRPr lang="cs-CZ" sz="2800" dirty="0"/>
          </a:p>
          <a:p>
            <a:r>
              <a:rPr lang="cs-CZ" sz="2800" b="1" dirty="0"/>
              <a:t>31	čáp bílý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62762" y="1690687"/>
            <a:ext cx="37004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32	skřivan polní</a:t>
            </a:r>
            <a:endParaRPr lang="cs-CZ" sz="2800" dirty="0"/>
          </a:p>
          <a:p>
            <a:r>
              <a:rPr lang="cs-CZ" sz="2800" b="1" dirty="0"/>
              <a:t>33	strnad obecný</a:t>
            </a:r>
            <a:endParaRPr lang="cs-CZ" sz="2800" dirty="0"/>
          </a:p>
          <a:p>
            <a:r>
              <a:rPr lang="cs-CZ" sz="2800" b="1" dirty="0"/>
              <a:t>34	káně lesní</a:t>
            </a:r>
            <a:endParaRPr lang="cs-CZ" sz="2800" dirty="0"/>
          </a:p>
          <a:p>
            <a:r>
              <a:rPr lang="cs-CZ" sz="2800" b="1" dirty="0"/>
              <a:t>35	poštolka obecná</a:t>
            </a:r>
            <a:endParaRPr lang="cs-CZ" sz="2800" dirty="0"/>
          </a:p>
          <a:p>
            <a:r>
              <a:rPr lang="cs-CZ" sz="2800" b="1" dirty="0"/>
              <a:t>36	křeček polní</a:t>
            </a:r>
            <a:endParaRPr lang="cs-CZ" sz="2800" dirty="0"/>
          </a:p>
          <a:p>
            <a:r>
              <a:rPr lang="cs-CZ" sz="2800" b="1" dirty="0"/>
              <a:t>37	hraboš polní</a:t>
            </a:r>
            <a:endParaRPr lang="cs-CZ" sz="2800" dirty="0"/>
          </a:p>
          <a:p>
            <a:r>
              <a:rPr lang="cs-CZ" sz="2800" b="1" dirty="0"/>
              <a:t>38	sysel obecný</a:t>
            </a:r>
            <a:endParaRPr lang="cs-CZ" sz="2800" dirty="0"/>
          </a:p>
          <a:p>
            <a:r>
              <a:rPr lang="cs-CZ" sz="2800" b="1" dirty="0"/>
              <a:t>39	lasice kolčava</a:t>
            </a:r>
            <a:endParaRPr lang="cs-CZ" sz="2800" dirty="0"/>
          </a:p>
          <a:p>
            <a:r>
              <a:rPr lang="cs-CZ" sz="2800" b="1" dirty="0"/>
              <a:t>40	zajíc polní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4297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rách setý 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74" y="1993106"/>
            <a:ext cx="3180576" cy="42433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</a:t>
            </a:r>
          </a:p>
        </p:txBody>
      </p:sp>
      <p:pic>
        <p:nvPicPr>
          <p:cNvPr id="4" name="Obrázek 3" descr="hrách setý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49" y="870062"/>
            <a:ext cx="4212868" cy="432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605" y="3549875"/>
            <a:ext cx="3311883" cy="22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6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ója luštinatá 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244" y="2814956"/>
            <a:ext cx="3605213" cy="360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sója luštinatá 1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24" y="1429068"/>
            <a:ext cx="4357370" cy="4357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</a:t>
            </a:r>
          </a:p>
        </p:txBody>
      </p:sp>
      <p:pic>
        <p:nvPicPr>
          <p:cNvPr id="4" name="Obrázek 3" descr="sója luštinatá 2"/>
          <p:cNvPicPr>
            <a:picLocks noGrp="1" noChangeAspect="1"/>
          </p:cNvPicPr>
          <p:nvPr isPhoto="1"/>
        </p:nvPicPr>
        <p:blipFill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58" t="11459" r="26214" b="26875"/>
          <a:stretch/>
        </p:blipFill>
        <p:spPr>
          <a:xfrm>
            <a:off x="8810454" y="3786525"/>
            <a:ext cx="3057867" cy="211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ója luštinatá 3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815" y="433387"/>
            <a:ext cx="3783635" cy="2834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04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50" y="22239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OBILNINY</a:t>
            </a:r>
          </a:p>
        </p:txBody>
      </p:sp>
    </p:spTree>
    <p:extLst>
      <p:ext uri="{BB962C8B-B14F-4D97-AF65-F5344CB8AC3E}">
        <p14:creationId xmlns:p14="http://schemas.microsoft.com/office/powerpoint/2010/main" val="117860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ječmen obecný 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585788"/>
            <a:ext cx="7562851" cy="56721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95325" y="479425"/>
            <a:ext cx="10515600" cy="1325563"/>
          </a:xfrm>
        </p:spPr>
        <p:txBody>
          <a:bodyPr/>
          <a:lstStyle/>
          <a:p>
            <a:r>
              <a:rPr lang="cs-CZ" dirty="0"/>
              <a:t>5</a:t>
            </a:r>
          </a:p>
        </p:txBody>
      </p:sp>
      <p:pic>
        <p:nvPicPr>
          <p:cNvPr id="4" name="Obrázek 3" descr="ječmen obecný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226" y="3700463"/>
            <a:ext cx="2576512" cy="1932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6554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233</Words>
  <Application>Microsoft Office PowerPoint</Application>
  <PresentationFormat>Širokoúhlá obrazovka</PresentationFormat>
  <Paragraphs>102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Motiv Office</vt:lpstr>
      <vt:lpstr>EKOSYSTÉM   POLE</vt:lpstr>
      <vt:lpstr>ROSTLINY</vt:lpstr>
      <vt:lpstr>LUSKOVINY</vt:lpstr>
      <vt:lpstr>1</vt:lpstr>
      <vt:lpstr>2</vt:lpstr>
      <vt:lpstr>3</vt:lpstr>
      <vt:lpstr>4</vt:lpstr>
      <vt:lpstr>OBILNINY</vt:lpstr>
      <vt:lpstr>5</vt:lpstr>
      <vt:lpstr>6</vt:lpstr>
      <vt:lpstr>7</vt:lpstr>
      <vt:lpstr>8</vt:lpstr>
      <vt:lpstr>9</vt:lpstr>
      <vt:lpstr>OKOPANINY</vt:lpstr>
      <vt:lpstr>10</vt:lpstr>
      <vt:lpstr>11</vt:lpstr>
      <vt:lpstr>12</vt:lpstr>
      <vt:lpstr>OLEJNINY</vt:lpstr>
      <vt:lpstr>13</vt:lpstr>
      <vt:lpstr>14</vt:lpstr>
      <vt:lpstr>PÍCNINY</vt:lpstr>
      <vt:lpstr>15</vt:lpstr>
      <vt:lpstr>TEXTILNÍ PLODINY</vt:lpstr>
      <vt:lpstr>16</vt:lpstr>
      <vt:lpstr>OSTATNÍ PLODINY</vt:lpstr>
      <vt:lpstr>17</vt:lpstr>
      <vt:lpstr>PLEVELE NA POLI</vt:lpstr>
      <vt:lpstr>18</vt:lpstr>
      <vt:lpstr>19</vt:lpstr>
      <vt:lpstr>20</vt:lpstr>
      <vt:lpstr>21</vt:lpstr>
      <vt:lpstr>ŽIVOČICHOVÉ</vt:lpstr>
      <vt:lpstr>HMYZ</vt:lpstr>
      <vt:lpstr>22</vt:lpstr>
      <vt:lpstr>23</vt:lpstr>
      <vt:lpstr>24</vt:lpstr>
      <vt:lpstr>25</vt:lpstr>
      <vt:lpstr>OBOJŽIVELNÍCI</vt:lpstr>
      <vt:lpstr>26</vt:lpstr>
      <vt:lpstr>PLAZI</vt:lpstr>
      <vt:lpstr>27</vt:lpstr>
      <vt:lpstr>PTÁCI</vt:lpstr>
      <vt:lpstr>28</vt:lpstr>
      <vt:lpstr>29</vt:lpstr>
      <vt:lpstr>30</vt:lpstr>
      <vt:lpstr>31</vt:lpstr>
      <vt:lpstr>32</vt:lpstr>
      <vt:lpstr>33</vt:lpstr>
      <vt:lpstr>34</vt:lpstr>
      <vt:lpstr>35</vt:lpstr>
      <vt:lpstr>SAVCI</vt:lpstr>
      <vt:lpstr>36</vt:lpstr>
      <vt:lpstr>37</vt:lpstr>
      <vt:lpstr>38</vt:lpstr>
      <vt:lpstr>39</vt:lpstr>
      <vt:lpstr>40</vt:lpstr>
      <vt:lpstr>ROSTLINY:</vt:lpstr>
      <vt:lpstr>ŽIVOČICHOVÉ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Ekosystém pole</dc:title>
  <dc:creator>zschrast-uzivatel12</dc:creator>
  <cp:lastModifiedBy>Luděk Klouda</cp:lastModifiedBy>
  <cp:revision>38</cp:revision>
  <dcterms:created xsi:type="dcterms:W3CDTF">2020-04-29T16:16:42Z</dcterms:created>
  <dcterms:modified xsi:type="dcterms:W3CDTF">2020-05-03T14:24:40Z</dcterms:modified>
</cp:coreProperties>
</file>