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038F3D-BCB9-4FB3-BFC8-53C472670656}" type="datetimeFigureOut">
              <a:rPr lang="cs-CZ" smtClean="0"/>
              <a:pPr/>
              <a:t>3. 5. 2020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79E46-392D-4751-BDA4-FBB51BBFA2D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7/KnossosFrescoRepro0682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2/22/Jonisk1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1/CorinthianOrderPantheon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6/DoricPartheno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cs-CZ" sz="2000" dirty="0" smtClean="0"/>
              <a:t>Tzv. </a:t>
            </a:r>
            <a:r>
              <a:rPr lang="cs-CZ" sz="2000" b="1" u="sng" dirty="0" err="1" smtClean="0"/>
              <a:t>mínojská</a:t>
            </a:r>
            <a:r>
              <a:rPr lang="cs-CZ" sz="2000" b="1" u="sng" dirty="0" smtClean="0"/>
              <a:t> kultura </a:t>
            </a:r>
            <a:r>
              <a:rPr lang="cs-CZ" sz="2000" dirty="0" smtClean="0"/>
              <a:t>– podle mýtické postavy krále </a:t>
            </a:r>
            <a:r>
              <a:rPr lang="cs-CZ" sz="2000" dirty="0" err="1" smtClean="0"/>
              <a:t>Mínoa</a:t>
            </a:r>
            <a:r>
              <a:rPr lang="cs-CZ" sz="2000" dirty="0" smtClean="0"/>
              <a:t> (syn Dia a jeho milenky </a:t>
            </a:r>
            <a:r>
              <a:rPr lang="cs-CZ" sz="2000" dirty="0" err="1" smtClean="0"/>
              <a:t>Európy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 </a:t>
            </a:r>
            <a:r>
              <a:rPr lang="cs-CZ" sz="2000" b="1" dirty="0" smtClean="0"/>
              <a:t>palác v </a:t>
            </a:r>
            <a:r>
              <a:rPr lang="cs-CZ" sz="2000" b="1" dirty="0" err="1" smtClean="0"/>
              <a:t>Knóssu</a:t>
            </a:r>
            <a:r>
              <a:rPr lang="cs-CZ" sz="2000" b="1" dirty="0" smtClean="0"/>
              <a:t> </a:t>
            </a:r>
            <a:r>
              <a:rPr lang="cs-CZ" sz="2000" dirty="0" smtClean="0"/>
              <a:t>- „Labyrint“ </a:t>
            </a:r>
          </a:p>
          <a:p>
            <a:pPr marL="0" indent="0">
              <a:buNone/>
            </a:pPr>
            <a:r>
              <a:rPr lang="cs-CZ" sz="2000" dirty="0" smtClean="0"/>
              <a:t>        - bohatě zdoben freskami (nástěnnými malbami)</a:t>
            </a:r>
            <a:endParaRPr lang="cs-CZ" sz="1000" dirty="0" smtClean="0"/>
          </a:p>
          <a:p>
            <a:pPr marL="0" indent="0">
              <a:buNone/>
            </a:pPr>
            <a:r>
              <a:rPr lang="cs-CZ" dirty="0" smtClean="0"/>
              <a:t>      </a:t>
            </a:r>
            <a:r>
              <a:rPr lang="cs-CZ" sz="2000" dirty="0" smtClean="0"/>
              <a:t>- vázy ve čtyřbarevném provedení 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cs-CZ" b="1" dirty="0" smtClean="0"/>
              <a:t>Krétské umění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179512" y="3573016"/>
            <a:ext cx="3695359" cy="2911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Rozloha paláce byla 20 000 m².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Jednalo se o komplex asi 1000 místností.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Je doložena existence vodovodu a kanalizace.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63" y="3426280"/>
            <a:ext cx="4727367" cy="3081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Šipka doprava 7">
            <a:hlinkClick r:id="rId3"/>
          </p:cNvPr>
          <p:cNvSpPr/>
          <p:nvPr/>
        </p:nvSpPr>
        <p:spPr>
          <a:xfrm>
            <a:off x="6449066" y="2341169"/>
            <a:ext cx="3734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8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ředevším v městských státech Malé Asie</a:t>
            </a:r>
          </a:p>
          <a:p>
            <a:r>
              <a:rPr lang="cs-CZ" dirty="0"/>
              <a:t>s</a:t>
            </a:r>
            <a:r>
              <a:rPr lang="cs-CZ" dirty="0" smtClean="0"/>
              <a:t>loup je štíhlejší, má patku dřík a volutovou hlavici</a:t>
            </a:r>
          </a:p>
          <a:p>
            <a:r>
              <a:rPr lang="cs-CZ" b="1" dirty="0" err="1" smtClean="0"/>
              <a:t>Artemidin</a:t>
            </a:r>
            <a:r>
              <a:rPr lang="cs-CZ" b="1" dirty="0" smtClean="0"/>
              <a:t> chrám v </a:t>
            </a:r>
            <a:r>
              <a:rPr lang="cs-CZ" b="1" dirty="0" err="1" smtClean="0"/>
              <a:t>Efesu</a:t>
            </a: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Ionský</a:t>
            </a:r>
            <a:r>
              <a:rPr lang="cs-CZ" sz="3600" dirty="0" smtClean="0"/>
              <a:t> řád</a:t>
            </a:r>
            <a:endParaRPr lang="cs-CZ" sz="3600" dirty="0"/>
          </a:p>
        </p:txBody>
      </p:sp>
      <p:sp>
        <p:nvSpPr>
          <p:cNvPr id="4" name="Šipka doprava 3">
            <a:hlinkClick r:id="rId2"/>
          </p:cNvPr>
          <p:cNvSpPr/>
          <p:nvPr/>
        </p:nvSpPr>
        <p:spPr>
          <a:xfrm flipV="1">
            <a:off x="8244408" y="20608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45" y="2852936"/>
            <a:ext cx="5191125" cy="36290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4989240" y="648866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Představa </a:t>
            </a:r>
            <a:r>
              <a:rPr lang="cs-CZ" dirty="0" err="1" smtClean="0"/>
              <a:t>Artemidina</a:t>
            </a:r>
            <a:r>
              <a:rPr lang="cs-CZ" dirty="0" smtClean="0"/>
              <a:t> chrámu z 16. stol.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3140968"/>
            <a:ext cx="2952328" cy="353236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Jeden ze 7 divů světa.</a:t>
            </a:r>
          </a:p>
          <a:p>
            <a:pPr algn="ctr"/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Délka chrámu 120 m, sloupy vysoké 18 m.</a:t>
            </a:r>
          </a:p>
          <a:p>
            <a:pPr algn="ctr"/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Byl podpálen šílencem, zbyly z něj jen trosky.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0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znikl z iónského sloupu, je však mnohem zdobnější</a:t>
            </a:r>
          </a:p>
          <a:p>
            <a:r>
              <a:rPr lang="cs-CZ" dirty="0" err="1" smtClean="0"/>
              <a:t>Olympeion</a:t>
            </a:r>
            <a:r>
              <a:rPr lang="cs-CZ" dirty="0" smtClean="0"/>
              <a:t> v Athénách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Korintský řád</a:t>
            </a:r>
            <a:endParaRPr lang="cs-CZ" sz="3600" dirty="0"/>
          </a:p>
        </p:txBody>
      </p:sp>
      <p:sp>
        <p:nvSpPr>
          <p:cNvPr id="4" name="Šipka doprava 3">
            <a:hlinkClick r:id="rId2"/>
          </p:cNvPr>
          <p:cNvSpPr/>
          <p:nvPr/>
        </p:nvSpPr>
        <p:spPr>
          <a:xfrm>
            <a:off x="8463468" y="1628800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2447180"/>
            <a:ext cx="5620039" cy="42221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Zaoblený obdélník 5"/>
          <p:cNvSpPr/>
          <p:nvPr/>
        </p:nvSpPr>
        <p:spPr>
          <a:xfrm>
            <a:off x="467544" y="2708920"/>
            <a:ext cx="2808312" cy="36724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Olympeion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je největší dochovaný chrám v Řecku.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Jeho rozměry byly 96 m X 40 m.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Sloupy mají výšku 17 m.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 původních 104 sloupů se dochovalo 15.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131840" y="3284984"/>
            <a:ext cx="3240360" cy="10081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7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bylo vázáno na architekturu</a:t>
            </a:r>
          </a:p>
          <a:p>
            <a:endParaRPr lang="cs-CZ" dirty="0" smtClean="0"/>
          </a:p>
          <a:p>
            <a:r>
              <a:rPr lang="cs-CZ" dirty="0" smtClean="0"/>
              <a:t>Středem zájmu se stala lidská postava</a:t>
            </a:r>
          </a:p>
          <a:p>
            <a:endParaRPr lang="cs-CZ" dirty="0"/>
          </a:p>
          <a:p>
            <a:r>
              <a:rPr lang="cs-CZ" dirty="0" smtClean="0"/>
              <a:t>byl vytvořen </a:t>
            </a:r>
            <a:r>
              <a:rPr lang="cs-CZ" b="1" dirty="0" smtClean="0"/>
              <a:t>ideál krásy </a:t>
            </a:r>
            <a:r>
              <a:rPr lang="cs-CZ" dirty="0"/>
              <a:t>– mladý atletický muž, štíhlá vysoká žena v dlouhých </a:t>
            </a:r>
            <a:r>
              <a:rPr lang="cs-CZ" dirty="0" smtClean="0"/>
              <a:t>šatech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Sochařství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3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Myrón</a:t>
            </a:r>
            <a:r>
              <a:rPr lang="cs-CZ" dirty="0" smtClean="0"/>
              <a:t> – socha Diskobola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Sochařství 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456384" cy="5184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aoblený obdélník 4"/>
          <p:cNvSpPr/>
          <p:nvPr/>
        </p:nvSpPr>
        <p:spPr>
          <a:xfrm>
            <a:off x="971600" y="2276872"/>
            <a:ext cx="3096344" cy="331236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Myrónovo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nejproslulejší dílo.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Myrón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označován za mistra ztvárnění postav</a:t>
            </a: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 v pohybu.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0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Feidias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vými sochami a reliéfy vyzdobil </a:t>
            </a:r>
            <a:r>
              <a:rPr lang="cs-CZ" sz="2400" dirty="0" err="1" smtClean="0"/>
              <a:t>Parthenon</a:t>
            </a:r>
            <a:endParaRPr lang="cs-CZ" sz="2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514"/>
            <a:ext cx="3888432" cy="62016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Zaoblený obdélník 3"/>
          <p:cNvSpPr/>
          <p:nvPr/>
        </p:nvSpPr>
        <p:spPr>
          <a:xfrm>
            <a:off x="467544" y="2780928"/>
            <a:ext cx="3456384" cy="37444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Socha bohyně Athény se nedochovala.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Její podobu známe z dochovaných římských kopií.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Při své desetimetrové výšce se  tyčila  uprostřed </a:t>
            </a:r>
            <a:r>
              <a:rPr lang="cs-CZ" b="1" dirty="0" err="1" smtClean="0">
                <a:solidFill>
                  <a:schemeClr val="accent2">
                    <a:lumMod val="50000"/>
                  </a:schemeClr>
                </a:solidFill>
              </a:rPr>
              <a:t>Parthenonu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7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původně jen obrysové, postupně je přidávána barva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Druhy malířství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fresková tvorba </a:t>
            </a:r>
            <a:r>
              <a:rPr lang="cs-CZ" dirty="0" smtClean="0"/>
              <a:t>(nástěnná malba vytvářená do vlhké omítky)</a:t>
            </a:r>
          </a:p>
          <a:p>
            <a:r>
              <a:rPr lang="cs-CZ" b="1" dirty="0" smtClean="0"/>
              <a:t>Deskové malířství</a:t>
            </a:r>
          </a:p>
          <a:p>
            <a:r>
              <a:rPr lang="cs-CZ" b="1" dirty="0" smtClean="0"/>
              <a:t>Malby na keramice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190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5" y="2060848"/>
            <a:ext cx="3068883" cy="338437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keramiky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060848"/>
            <a:ext cx="2514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01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 smtClean="0"/>
              <a:t>Átreova</a:t>
            </a:r>
            <a:r>
              <a:rPr lang="cs-CZ" sz="2400" b="1" dirty="0" smtClean="0"/>
              <a:t> pokladnice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cs-CZ" b="1" dirty="0" smtClean="0"/>
              <a:t>Mykénské umění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20" y="1556792"/>
            <a:ext cx="5880652" cy="492020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aoblený obdélník 4"/>
          <p:cNvSpPr/>
          <p:nvPr/>
        </p:nvSpPr>
        <p:spPr>
          <a:xfrm>
            <a:off x="179512" y="1700808"/>
            <a:ext cx="2664296" cy="477619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13 m vysoký komorový hrob.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Nikde se nenalezlo tolik zlata: zlaté posmrtné masky, zlaté desky, obrovské množství šperků.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Kdysi vykládána bronzovými deskami.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53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92696"/>
            <a:ext cx="152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Lví brána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3214"/>
            <a:ext cx="6372200" cy="54820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Zaoblený obdélník 4"/>
          <p:cNvSpPr/>
          <p:nvPr/>
        </p:nvSpPr>
        <p:spPr>
          <a:xfrm>
            <a:off x="179512" y="1340768"/>
            <a:ext cx="2592288" cy="295232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Pojmenována podle trojúhelníkového reliéfu, na němž jsou zobrazení dva lvi.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Je součástí mohutné mykénské hradby.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2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zásadní postavení pro vývoj evropských národních kultur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kultura vyzrálé civilizace</a:t>
            </a:r>
          </a:p>
          <a:p>
            <a:endParaRPr lang="cs-CZ" dirty="0"/>
          </a:p>
          <a:p>
            <a:r>
              <a:rPr lang="cs-CZ" dirty="0" smtClean="0"/>
              <a:t>vrchol antického řeckého umění za Perikla (5. stol. př. </a:t>
            </a:r>
            <a:r>
              <a:rPr lang="cs-CZ" dirty="0"/>
              <a:t>n</a:t>
            </a:r>
            <a:r>
              <a:rPr lang="cs-CZ" dirty="0" smtClean="0"/>
              <a:t>. l.)</a:t>
            </a:r>
          </a:p>
          <a:p>
            <a:endParaRPr lang="cs-CZ" dirty="0" smtClean="0"/>
          </a:p>
          <a:p>
            <a:r>
              <a:rPr lang="cs-CZ" dirty="0" smtClean="0"/>
              <a:t>Pro umění Řecka je důležitá existence několika řeckých kmenů: Dórové, Iónové, obyvatelé Athén.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Umění antického Řecka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3635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vyvíjela především na chrámových stavbách – nejdříve dřevěné, později kamenné</a:t>
            </a:r>
          </a:p>
          <a:p>
            <a:endParaRPr lang="cs-CZ" dirty="0" smtClean="0"/>
          </a:p>
          <a:p>
            <a:r>
              <a:rPr lang="cs-CZ" dirty="0" smtClean="0"/>
              <a:t>se dělí podle sloupů, které stavěly jednotlivé kmeny, podle nich pak byly pojmenovány jednotlivé řády:</a:t>
            </a:r>
          </a:p>
          <a:p>
            <a:pPr marL="0" indent="0">
              <a:buNone/>
            </a:pPr>
            <a:r>
              <a:rPr lang="cs-CZ" b="1" u="sng" dirty="0"/>
              <a:t> </a:t>
            </a:r>
            <a:r>
              <a:rPr lang="cs-CZ" b="1" u="sng" dirty="0" smtClean="0"/>
              <a:t>                </a:t>
            </a:r>
          </a:p>
          <a:p>
            <a:endParaRPr lang="cs-CZ" b="1" u="sng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331640" y="4149080"/>
            <a:ext cx="2736304" cy="237626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Dórský řád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Iónský řád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Korintský řád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7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5" y="1871662"/>
            <a:ext cx="1619250" cy="387667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Hlavice sloupů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3350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Antický chrám – rekonstrukce 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5075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prostý, střízlivý, nejhmotnější</a:t>
            </a:r>
          </a:p>
          <a:p>
            <a:endParaRPr lang="cs-CZ" b="1" dirty="0" smtClean="0"/>
          </a:p>
          <a:p>
            <a:r>
              <a:rPr lang="cs-CZ" b="1" dirty="0" smtClean="0"/>
              <a:t>Akropolis</a:t>
            </a:r>
            <a:r>
              <a:rPr lang="cs-CZ" dirty="0" smtClean="0"/>
              <a:t> – komplex budov</a:t>
            </a:r>
          </a:p>
          <a:p>
            <a:pPr marL="0" indent="0">
              <a:buNone/>
            </a:pPr>
            <a:r>
              <a:rPr lang="cs-CZ" b="1" dirty="0" smtClean="0"/>
              <a:t>                        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Dórský řád</a:t>
            </a:r>
            <a:endParaRPr lang="cs-CZ" sz="3600" dirty="0"/>
          </a:p>
        </p:txBody>
      </p:sp>
      <p:sp>
        <p:nvSpPr>
          <p:cNvPr id="4" name="Šipka doprava 3">
            <a:hlinkClick r:id="rId2"/>
          </p:cNvPr>
          <p:cNvSpPr/>
          <p:nvPr/>
        </p:nvSpPr>
        <p:spPr>
          <a:xfrm>
            <a:off x="5148064" y="1556792"/>
            <a:ext cx="576763" cy="337182"/>
          </a:xfrm>
          <a:prstGeom prst="rightArrow">
            <a:avLst>
              <a:gd name="adj1" fmla="val 50000"/>
              <a:gd name="adj2" fmla="val 61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8640960" cy="36724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Zaoblený obdélník 5"/>
          <p:cNvSpPr/>
          <p:nvPr/>
        </p:nvSpPr>
        <p:spPr>
          <a:xfrm>
            <a:off x="6228184" y="1754727"/>
            <a:ext cx="2664296" cy="201622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Akropole měla dodat Athénám lesk. </a:t>
            </a:r>
          </a:p>
          <a:p>
            <a:pPr algn="ctr"/>
            <a:endParaRPr lang="cs-CZ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Název v překladu znamená Horní město.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424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Parthenón</a:t>
            </a:r>
            <a:endParaRPr lang="cs-CZ" sz="26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79512" y="1297431"/>
            <a:ext cx="2800377" cy="479586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Chrám, jehož stavbou započala stavba celé Akropole.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Bohatě zdoben sochami a reliéfy.</a:t>
            </a:r>
          </a:p>
          <a:p>
            <a:pPr algn="ctr"/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Roku 1687 vyletěla stavba do povětří při boji Benátčanů s Turky.</a:t>
            </a:r>
          </a:p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9" y="476673"/>
            <a:ext cx="5872135" cy="5760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21880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466</Words>
  <Application>Microsoft Office PowerPoint</Application>
  <PresentationFormat>Předvádění na obrazovce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Constantia</vt:lpstr>
      <vt:lpstr>Wingdings 2</vt:lpstr>
      <vt:lpstr>Papír</vt:lpstr>
      <vt:lpstr>Krétské umění</vt:lpstr>
      <vt:lpstr>Mykénské umění</vt:lpstr>
      <vt:lpstr>Prezentace aplikace PowerPoint</vt:lpstr>
      <vt:lpstr>Umění antického Řecka</vt:lpstr>
      <vt:lpstr>Architektura</vt:lpstr>
      <vt:lpstr>Hlavice sloupů </vt:lpstr>
      <vt:lpstr>Antický chrám – rekonstrukce  </vt:lpstr>
      <vt:lpstr>Dórský řád</vt:lpstr>
      <vt:lpstr>Prezentace aplikace PowerPoint</vt:lpstr>
      <vt:lpstr>Ionský řád</vt:lpstr>
      <vt:lpstr>Korintský řád</vt:lpstr>
      <vt:lpstr>Sochařství</vt:lpstr>
      <vt:lpstr>Sochařství  </vt:lpstr>
      <vt:lpstr>Prezentace aplikace PowerPoint</vt:lpstr>
      <vt:lpstr>Malířství</vt:lpstr>
      <vt:lpstr>Ukázka keramiky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Řecké antické umění</dc:title>
  <dc:creator>Alena Pavolková</dc:creator>
  <cp:lastModifiedBy>Eva Kloudová</cp:lastModifiedBy>
  <cp:revision>28</cp:revision>
  <dcterms:created xsi:type="dcterms:W3CDTF">2012-05-15T05:41:01Z</dcterms:created>
  <dcterms:modified xsi:type="dcterms:W3CDTF">2020-05-03T18:04:34Z</dcterms:modified>
</cp:coreProperties>
</file>